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sldIdLst>
    <p:sldId id="256" r:id="rId2"/>
    <p:sldId id="260" r:id="rId3"/>
    <p:sldId id="488" r:id="rId4"/>
    <p:sldId id="480" r:id="rId5"/>
    <p:sldId id="481" r:id="rId6"/>
    <p:sldId id="482" r:id="rId7"/>
    <p:sldId id="483" r:id="rId8"/>
    <p:sldId id="492" r:id="rId9"/>
    <p:sldId id="493" r:id="rId10"/>
    <p:sldId id="521" r:id="rId11"/>
    <p:sldId id="494" r:id="rId12"/>
    <p:sldId id="498" r:id="rId13"/>
    <p:sldId id="495" r:id="rId14"/>
    <p:sldId id="496" r:id="rId15"/>
    <p:sldId id="497" r:id="rId16"/>
    <p:sldId id="499" r:id="rId17"/>
    <p:sldId id="526" r:id="rId18"/>
    <p:sldId id="500" r:id="rId19"/>
    <p:sldId id="501" r:id="rId20"/>
    <p:sldId id="502" r:id="rId21"/>
    <p:sldId id="503" r:id="rId22"/>
    <p:sldId id="524" r:id="rId23"/>
    <p:sldId id="525" r:id="rId24"/>
    <p:sldId id="504" r:id="rId25"/>
    <p:sldId id="505" r:id="rId26"/>
    <p:sldId id="522" r:id="rId27"/>
    <p:sldId id="527" r:id="rId28"/>
    <p:sldId id="306" r:id="rId29"/>
    <p:sldId id="506" r:id="rId30"/>
    <p:sldId id="507" r:id="rId31"/>
    <p:sldId id="484" r:id="rId32"/>
    <p:sldId id="523" r:id="rId33"/>
    <p:sldId id="508" r:id="rId34"/>
    <p:sldId id="509" r:id="rId35"/>
    <p:sldId id="510" r:id="rId36"/>
    <p:sldId id="528" r:id="rId37"/>
    <p:sldId id="511" r:id="rId38"/>
    <p:sldId id="485" r:id="rId39"/>
    <p:sldId id="517" r:id="rId40"/>
    <p:sldId id="486" r:id="rId41"/>
    <p:sldId id="529" r:id="rId42"/>
    <p:sldId id="514" r:id="rId43"/>
    <p:sldId id="512" r:id="rId44"/>
    <p:sldId id="513" r:id="rId45"/>
    <p:sldId id="520" r:id="rId46"/>
    <p:sldId id="518" r:id="rId47"/>
    <p:sldId id="519" r:id="rId48"/>
    <p:sldId id="515" r:id="rId49"/>
    <p:sldId id="530" r:id="rId50"/>
    <p:sldId id="516" r:id="rId51"/>
    <p:sldId id="487" r:id="rId52"/>
    <p:sldId id="489" r:id="rId53"/>
    <p:sldId id="491" r:id="rId54"/>
    <p:sldId id="490" r:id="rId55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A300"/>
    <a:srgbClr val="0047BA"/>
    <a:srgbClr val="001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09"/>
    <p:restoredTop sz="94690"/>
  </p:normalViewPr>
  <p:slideViewPr>
    <p:cSldViewPr snapToGrid="0" snapToObjects="1">
      <p:cViewPr varScale="1">
        <p:scale>
          <a:sx n="101" d="100"/>
          <a:sy n="101" d="100"/>
        </p:scale>
        <p:origin x="1770" y="120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DESIGN\OneDrive\바탕 화면\Downloads\shutterstock_1116319604.jpg"/>
          <p:cNvPicPr>
            <a:picLocks noChangeAspect="1" noChangeArrowheads="1"/>
          </p:cNvPicPr>
          <p:nvPr userDrawn="1"/>
        </p:nvPicPr>
        <p:blipFill>
          <a:blip r:embed="rId2"/>
          <a:srcRect r="10569" b="30810"/>
          <a:stretch>
            <a:fillRect/>
          </a:stretch>
        </p:blipFill>
        <p:spPr bwMode="auto">
          <a:xfrm>
            <a:off x="-71663" y="-183836"/>
            <a:ext cx="10774109" cy="3803905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 userDrawn="1"/>
        </p:nvCxnSpPr>
        <p:spPr>
          <a:xfrm>
            <a:off x="-82296" y="3620069"/>
            <a:ext cx="10774109" cy="0"/>
          </a:xfrm>
          <a:prstGeom prst="line">
            <a:avLst/>
          </a:prstGeom>
          <a:ln w="3810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pic>
        <p:nvPicPr>
          <p:cNvPr id="16" name="그림 15" descr="PPT_스타일(교육 2종)_2,3_슬기 수정-11.png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374731" y="386482"/>
            <a:ext cx="1969012" cy="256033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86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44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78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rcRect t="41043" r="2627" b="7232"/>
          <a:stretch>
            <a:fillRect/>
          </a:stretch>
        </p:blipFill>
        <p:spPr>
          <a:xfrm>
            <a:off x="-18498" y="-183836"/>
            <a:ext cx="10741427" cy="3803905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>
            <a:off x="-29131" y="3620069"/>
            <a:ext cx="10774109" cy="0"/>
          </a:xfrm>
          <a:prstGeom prst="line">
            <a:avLst/>
          </a:prstGeom>
          <a:ln w="38100">
            <a:solidFill>
              <a:srgbClr val="FF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pic>
        <p:nvPicPr>
          <p:cNvPr id="6" name="그림 5" descr="PPT_스타일(교육 2종)_2,3_슬기 수정-11.png"/>
          <p:cNvPicPr>
            <a:picLocks noChangeAspect="1"/>
          </p:cNvPicPr>
          <p:nvPr userDrawn="1"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374731" y="386482"/>
            <a:ext cx="1969012" cy="256033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69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9"/>
          <p:cNvSpPr txBox="1">
            <a:spLocks noChangeArrowheads="1"/>
          </p:cNvSpPr>
          <p:nvPr userDrawn="1"/>
        </p:nvSpPr>
        <p:spPr>
          <a:xfrm>
            <a:off x="543623" y="7214251"/>
            <a:ext cx="19284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85" y="7132361"/>
            <a:ext cx="1332000" cy="159646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22" name="그림 21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209" y="263073"/>
            <a:ext cx="1592833" cy="20711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1430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 userDrawn="1"/>
        </p:nvSpPr>
        <p:spPr>
          <a:xfrm>
            <a:off x="-10633" y="1520452"/>
            <a:ext cx="10718707" cy="5323937"/>
          </a:xfrm>
          <a:prstGeom prst="roundRect">
            <a:avLst>
              <a:gd name="adj" fmla="val 30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-10633" y="6679473"/>
            <a:ext cx="10718707" cy="88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543623" y="7214251"/>
            <a:ext cx="19284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itchFamily="50" charset="-127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itchFamily="50" charset="-127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85" y="7132361"/>
            <a:ext cx="1332000" cy="159646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pic>
        <p:nvPicPr>
          <p:cNvPr id="19" name="그림 18" descr="PPT_스타일(교육 2종)_2,3_슬기 수정-1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209" y="263073"/>
            <a:ext cx="1592833" cy="20711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C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8425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29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9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1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76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84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98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3" r:id="rId3"/>
    <p:sldLayoutId id="2147483688" r:id="rId4"/>
    <p:sldLayoutId id="2147483695" r:id="rId5"/>
    <p:sldLayoutId id="2147483692" r:id="rId6"/>
    <p:sldLayoutId id="2147483690" r:id="rId7"/>
    <p:sldLayoutId id="2147483698" r:id="rId8"/>
    <p:sldLayoutId id="2147483699" r:id="rId9"/>
    <p:sldLayoutId id="2147483691" r:id="rId10"/>
    <p:sldLayoutId id="21474836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DESIGN\OneDrive\바탕 화면\Downloads\shutterstock_1792952266.jpg"/>
          <p:cNvPicPr>
            <a:picLocks noChangeAspect="1" noChangeArrowheads="1"/>
          </p:cNvPicPr>
          <p:nvPr/>
        </p:nvPicPr>
        <p:blipFill>
          <a:blip r:embed="rId2"/>
          <a:srcRect l="3270"/>
          <a:stretch>
            <a:fillRect/>
          </a:stretch>
        </p:blipFill>
        <p:spPr bwMode="auto">
          <a:xfrm>
            <a:off x="0" y="-1"/>
            <a:ext cx="10693282" cy="7559674"/>
          </a:xfrm>
          <a:prstGeom prst="rect">
            <a:avLst/>
          </a:prstGeom>
          <a:noFill/>
        </p:spPr>
      </p:pic>
      <p:sp>
        <p:nvSpPr>
          <p:cNvPr id="5" name="제목 1"/>
          <p:cNvSpPr>
            <a:spLocks noGrp="1"/>
          </p:cNvSpPr>
          <p:nvPr/>
        </p:nvSpPr>
        <p:spPr>
          <a:xfrm>
            <a:off x="467544" y="438305"/>
            <a:ext cx="7635932" cy="20627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단원 </a:t>
            </a:r>
            <a:r>
              <a:rPr lang="en-US" altLang="ko-KR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05 </a:t>
            </a:r>
          </a:p>
          <a:p>
            <a:pPr algn="l">
              <a:spcAft>
                <a:spcPct val="0"/>
              </a:spcAft>
              <a:defRPr lang="ko-KR"/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  <a:ea typeface="Pretendard SemiBold" pitchFamily="50" charset="-127"/>
              </a:rPr>
              <a:t>Matplotlib</a:t>
            </a:r>
            <a:r>
              <a:rPr lang="ko-KR" altLang="en-US" sz="5400" b="1" dirty="0">
                <a:solidFill>
                  <a:schemeClr val="bg1"/>
                </a:solidFill>
                <a:latin typeface="+mj-lt"/>
                <a:ea typeface="Pretendard SemiBold" pitchFamily="50" charset="-127"/>
              </a:rPr>
              <a:t>를 활용한</a:t>
            </a:r>
            <a:endParaRPr lang="en-US" altLang="ko-KR" sz="5400" b="1" dirty="0">
              <a:solidFill>
                <a:schemeClr val="bg1"/>
              </a:solidFill>
              <a:latin typeface="+mj-lt"/>
              <a:ea typeface="Pretendard SemiBold" pitchFamily="50" charset="-127"/>
            </a:endParaRPr>
          </a:p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  <a:ea typeface="Pretendard SemiBold" pitchFamily="50" charset="-127"/>
              </a:rPr>
              <a:t>데이터 시각화 기초</a:t>
            </a:r>
            <a:endParaRPr lang="en-US" altLang="ko-KR" sz="5400" b="1" dirty="0">
              <a:solidFill>
                <a:schemeClr val="bg1"/>
              </a:solidFill>
              <a:latin typeface="+mj-lt"/>
              <a:ea typeface="Pretendard SemiBold" pitchFamily="50" charset="-127"/>
            </a:endParaRPr>
          </a:p>
        </p:txBody>
      </p:sp>
      <p:pic>
        <p:nvPicPr>
          <p:cNvPr id="7" name="그림 6" descr="텍스트, 클립아트이(가) 표시된 사진  자동 생성된 설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5" y="6851658"/>
            <a:ext cx="1872000" cy="226191"/>
          </a:xfrm>
          <a:prstGeom prst="rect">
            <a:avLst/>
          </a:prstGeom>
        </p:spPr>
      </p:pic>
      <p:cxnSp>
        <p:nvCxnSpPr>
          <p:cNvPr id="12" name="직선 연결선[R] 11"/>
          <p:cNvCxnSpPr/>
          <p:nvPr/>
        </p:nvCxnSpPr>
        <p:spPr>
          <a:xfrm>
            <a:off x="3636335" y="1519167"/>
            <a:ext cx="6451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245988" y="1103133"/>
            <a:ext cx="1947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  <a:defRPr lang="ko-KR"/>
            </a:pPr>
            <a:r>
              <a:rPr lang="ko-KR" altLang="en-US" sz="1400" b="1" spc="-150" dirty="0">
                <a:solidFill>
                  <a:schemeClr val="bg1"/>
                </a:solidFill>
                <a:latin typeface="+mj-ea"/>
                <a:ea typeface="+mj-ea"/>
              </a:rPr>
              <a:t>인공지능소프트웨어학과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911235" y="1610939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ko-KR" altLang="en-US" sz="1600" b="1">
                <a:solidFill>
                  <a:srgbClr val="FFA300"/>
                </a:solidFill>
                <a:latin typeface="+mj-ea"/>
                <a:ea typeface="+mj-ea"/>
              </a:rPr>
              <a:t>김준휘 </a:t>
            </a:r>
            <a:r>
              <a:rPr lang="ko-KR" altLang="en-US" sz="1600" b="1" dirty="0">
                <a:solidFill>
                  <a:srgbClr val="FFA300"/>
                </a:solidFill>
                <a:latin typeface="+mj-ea"/>
                <a:ea typeface="+mj-ea"/>
              </a:rPr>
              <a:t>교수</a:t>
            </a:r>
          </a:p>
        </p:txBody>
      </p:sp>
      <p:pic>
        <p:nvPicPr>
          <p:cNvPr id="8" name="그림 7" descr="PPT_스타일(교육 2종)_2,3_슬기 수정-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15" y="2761154"/>
            <a:ext cx="2124000" cy="276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C3C75-CE6C-47A0-9E37-08886CE3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인덱싱</a:t>
            </a:r>
            <a:r>
              <a:rPr lang="en-US" altLang="ko-KR" dirty="0"/>
              <a:t>(Boolean indexing)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0C4CA-74B4-43E5-B5A9-5C3DFA35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np.random.randint</a:t>
            </a:r>
            <a:r>
              <a:rPr lang="en-US" altLang="ko-KR" dirty="0"/>
              <a:t>(start, stop, size)</a:t>
            </a:r>
          </a:p>
          <a:p>
            <a:pPr lvl="1"/>
            <a:r>
              <a:rPr lang="en-US" altLang="ko-KR" dirty="0"/>
              <a:t>[start, end)</a:t>
            </a:r>
            <a:r>
              <a:rPr lang="ko-KR" altLang="en-US" dirty="0"/>
              <a:t>에서 </a:t>
            </a:r>
            <a:r>
              <a:rPr lang="en-US" altLang="ko-KR" dirty="0"/>
              <a:t>size</a:t>
            </a:r>
            <a:r>
              <a:rPr lang="ko-KR" altLang="en-US" dirty="0"/>
              <a:t>의 난수 생성</a:t>
            </a:r>
            <a:endParaRPr lang="en-US" altLang="ko-KR" dirty="0"/>
          </a:p>
          <a:p>
            <a:r>
              <a:rPr lang="ko-KR" altLang="en-US" dirty="0"/>
              <a:t>논리 인덱싱</a:t>
            </a:r>
            <a:endParaRPr lang="en-US" altLang="ko-KR" dirty="0"/>
          </a:p>
          <a:p>
            <a:pPr lvl="1"/>
            <a:r>
              <a:rPr lang="ko-KR" altLang="en-US" dirty="0"/>
              <a:t>논리</a:t>
            </a:r>
            <a:r>
              <a:rPr lang="en-US" altLang="ko-KR" dirty="0"/>
              <a:t> </a:t>
            </a:r>
            <a:r>
              <a:rPr lang="ko-KR" altLang="en-US" dirty="0"/>
              <a:t>값이 </a:t>
            </a:r>
            <a:r>
              <a:rPr lang="en-US" altLang="ko-KR" dirty="0"/>
              <a:t>true</a:t>
            </a:r>
            <a:r>
              <a:rPr lang="ko-KR" altLang="en-US" dirty="0"/>
              <a:t>인 원소만 추출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AD077E-9181-45E3-999A-BF1EFE9BF3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2D5E3B-C1B4-4369-8EA5-801632F6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98" y="3508406"/>
            <a:ext cx="77628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A88FF-D2C6-4066-9BA4-0EC86087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산점도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AAE97F-2A87-43EA-854B-BAE42B2F5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/>
              <a:t>+</a:t>
            </a:r>
          </a:p>
          <a:p>
            <a:pPr lvl="1"/>
            <a:r>
              <a:rPr lang="ko-KR" altLang="en-US" dirty="0"/>
              <a:t>논리 </a:t>
            </a:r>
            <a:r>
              <a:rPr lang="en-US" altLang="ko-KR" dirty="0"/>
              <a:t>or </a:t>
            </a:r>
            <a:r>
              <a:rPr lang="ko-KR" altLang="en-US" dirty="0"/>
              <a:t>연산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85178E-DD03-4C15-9CC4-F1034236FD6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논리 색인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 index)</a:t>
            </a:r>
            <a:r>
              <a:rPr lang="ko-KR" altLang="en-US" dirty="0"/>
              <a:t>를 만들어 모든 좌표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에서 </a:t>
            </a:r>
            <a:r>
              <a:rPr lang="en-US" altLang="ko-KR" dirty="0"/>
              <a:t>mask1 </a:t>
            </a:r>
            <a:r>
              <a:rPr lang="ko-KR" altLang="en-US" dirty="0"/>
              <a:t>또는 </a:t>
            </a:r>
            <a:r>
              <a:rPr lang="en-US" altLang="ko-KR" dirty="0"/>
              <a:t>mask2</a:t>
            </a:r>
            <a:r>
              <a:rPr lang="ko-KR" altLang="en-US" dirty="0"/>
              <a:t>를 만족하는 좌표 추출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579A8F-F2BD-4945-95DB-A21C6D76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28" y="1529898"/>
            <a:ext cx="6004915" cy="58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A88FF-D2C6-4066-9BA4-0EC86087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산점도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AAE97F-2A87-43EA-854B-BAE42B2F5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 </a:t>
            </a:r>
            <a:r>
              <a:rPr lang="en-US" altLang="ko-KR" dirty="0"/>
              <a:t>*</a:t>
            </a:r>
          </a:p>
          <a:p>
            <a:pPr lvl="1"/>
            <a:r>
              <a:rPr lang="ko-KR" altLang="en-US" dirty="0"/>
              <a:t>논리 </a:t>
            </a:r>
            <a:r>
              <a:rPr lang="en-US" altLang="ko-KR" dirty="0"/>
              <a:t>and </a:t>
            </a:r>
            <a:r>
              <a:rPr lang="ko-KR" altLang="en-US" dirty="0"/>
              <a:t>연산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85178E-DD03-4C15-9CC4-F1034236FD6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논리 색인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 index)</a:t>
            </a:r>
            <a:r>
              <a:rPr lang="ko-KR" altLang="en-US" dirty="0"/>
              <a:t>를 만들어 모든 좌표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에서 </a:t>
            </a:r>
            <a:r>
              <a:rPr lang="en-US" altLang="ko-KR" dirty="0"/>
              <a:t>mask1</a:t>
            </a:r>
            <a:r>
              <a:rPr lang="ko-KR" altLang="en-US" dirty="0"/>
              <a:t>와</a:t>
            </a:r>
            <a:r>
              <a:rPr lang="en-US" altLang="ko-KR" dirty="0"/>
              <a:t> mask2</a:t>
            </a:r>
            <a:r>
              <a:rPr lang="ko-KR" altLang="en-US" dirty="0"/>
              <a:t>를 만족하는 좌표 추출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E8C200-2E4C-4318-9348-9687CB31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77" y="2611079"/>
            <a:ext cx="5972175" cy="3562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3288F1-EE8E-4E32-B259-EEDF2EA8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64" y="2867425"/>
            <a:ext cx="3967517" cy="30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4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2509-437B-4A14-8A52-1599DCDA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막대 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20D640-A49D-4E3B-8424-5A2AA89C1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plt.bar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8724B9-67F3-40F8-A777-9283213255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B51D2A-D04E-445E-918E-C825AB45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979" y="1717644"/>
            <a:ext cx="5767295" cy="56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8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2BF84-DFDB-4BC4-9524-4EA16013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 color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559D6-03CD-4FD7-9A0C-B4AAB45B9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9AC10E-9F9A-44DA-8419-F1BF0B9E5CA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93A20E-5003-4565-B98C-E4FA4080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56" y="1348636"/>
            <a:ext cx="6118914" cy="60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5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BBDEC-7E64-49E8-A917-C6540EFE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돗수분포표 그림 </a:t>
            </a:r>
            <a:r>
              <a:rPr lang="en-US" altLang="ko-KR" dirty="0"/>
              <a:t>hist()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5764F6-5EA9-4FAC-9CC7-3E225D43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5810588" cy="5084213"/>
          </a:xfrm>
        </p:spPr>
        <p:txBody>
          <a:bodyPr/>
          <a:lstStyle/>
          <a:p>
            <a:r>
              <a:rPr lang="ko-KR" altLang="en-US" dirty="0"/>
              <a:t>히스토그램 구간</a:t>
            </a:r>
            <a:r>
              <a:rPr lang="en-US" altLang="ko-KR" dirty="0"/>
              <a:t> bins</a:t>
            </a:r>
          </a:p>
          <a:p>
            <a:pPr lvl="1"/>
            <a:r>
              <a:rPr lang="ko-KR" altLang="en-US" dirty="0"/>
              <a:t>구간</a:t>
            </a:r>
            <a:r>
              <a:rPr lang="en-US" altLang="ko-KR" dirty="0"/>
              <a:t>(bin)</a:t>
            </a:r>
            <a:r>
              <a:rPr lang="ko-KR" altLang="en-US" dirty="0"/>
              <a:t>의 개수 또는 구간의 경계를 지정</a:t>
            </a:r>
            <a:endParaRPr lang="en-US" altLang="ko-KR" dirty="0"/>
          </a:p>
          <a:p>
            <a:pPr lvl="2"/>
            <a:r>
              <a:rPr lang="ko-KR" altLang="en-US" dirty="0"/>
              <a:t>정수 값</a:t>
            </a:r>
            <a:r>
              <a:rPr lang="en-US" altLang="ko-KR" dirty="0"/>
              <a:t>: </a:t>
            </a:r>
            <a:r>
              <a:rPr lang="ko-KR" altLang="en-US" dirty="0"/>
              <a:t>구간의 개수를 지정</a:t>
            </a:r>
            <a:r>
              <a:rPr lang="en-US" altLang="ko-KR" dirty="0"/>
              <a:t>, </a:t>
            </a:r>
            <a:r>
              <a:rPr lang="ko-KR" altLang="en-US" dirty="0"/>
              <a:t>기본은</a:t>
            </a:r>
            <a:r>
              <a:rPr lang="en-US" altLang="ko-KR" dirty="0"/>
              <a:t> 10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ko-KR" altLang="en-US" dirty="0"/>
              <a:t>리스트나 배열</a:t>
            </a:r>
            <a:r>
              <a:rPr lang="en-US" altLang="ko-KR" dirty="0"/>
              <a:t>: </a:t>
            </a:r>
            <a:r>
              <a:rPr lang="ko-KR" altLang="en-US" dirty="0"/>
              <a:t>구간의 경계를 명시적으로 지정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F4839-A616-402E-8489-CC4DB12F39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데이터의 분포를 </a:t>
            </a:r>
            <a:r>
              <a:rPr lang="ko-KR" altLang="en-US" dirty="0" err="1"/>
              <a:t>시각화하는</a:t>
            </a:r>
            <a:r>
              <a:rPr lang="ko-KR" altLang="en-US" dirty="0"/>
              <a:t> 데 유용</a:t>
            </a:r>
            <a:r>
              <a:rPr lang="en-US" altLang="ko-KR" dirty="0"/>
              <a:t>, </a:t>
            </a:r>
            <a:r>
              <a:rPr lang="ko-KR" altLang="en-US" dirty="0"/>
              <a:t>데이터가 특정 구간에서 얼마나 자주 발생하는지</a:t>
            </a:r>
            <a:r>
              <a:rPr lang="en-US" altLang="ko-KR" dirty="0"/>
              <a:t>(</a:t>
            </a:r>
            <a:r>
              <a:rPr lang="ko-KR" altLang="en-US" dirty="0"/>
              <a:t>빈도</a:t>
            </a:r>
            <a:r>
              <a:rPr lang="en-US" altLang="ko-KR" dirty="0"/>
              <a:t>)</a:t>
            </a:r>
            <a:r>
              <a:rPr lang="ko-KR" altLang="en-US" dirty="0"/>
              <a:t>를 나타내는 막대그래프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DB762-180F-4A82-822E-8ACA8F97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40" y="2923822"/>
            <a:ext cx="6698942" cy="44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98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802D2-178B-4FA7-A76D-6ECED03B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주사위</a:t>
            </a:r>
            <a:r>
              <a:rPr lang="en-US" altLang="ko-KR" dirty="0"/>
              <a:t> </a:t>
            </a:r>
            <a:r>
              <a:rPr lang="ko-KR" altLang="en-US" dirty="0"/>
              <a:t>모의 실험 도수분포표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AB2ABF-5DA2-47F4-AA7E-D81C06BF7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543C0D-991B-410F-B3DC-4B217A2DD5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0AF1B-CF67-4EC2-B2AA-EBF77E00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815" y="1439050"/>
            <a:ext cx="6522417" cy="58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79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37C08-60C5-4FD3-B772-F98B5859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</a:t>
            </a:r>
            <a:r>
              <a:rPr lang="ko-KR" altLang="en-US" dirty="0"/>
              <a:t>와 </a:t>
            </a:r>
            <a:r>
              <a:rPr lang="en-US" altLang="ko-KR" dirty="0"/>
              <a:t>axes, </a:t>
            </a:r>
            <a:r>
              <a:rPr lang="ko-KR" altLang="en-US" dirty="0"/>
              <a:t>부분그림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30268-E7E4-4203-BE35-C77BA74D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6A505-A553-4990-9C76-6237592C7B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4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BDF72-A466-4109-89B5-DA2A2FFB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figure</a:t>
            </a:r>
            <a:r>
              <a:rPr lang="ko-KR" altLang="en-US" dirty="0"/>
              <a:t>와 </a:t>
            </a:r>
            <a:r>
              <a:rPr lang="en-US" altLang="ko-KR" dirty="0"/>
              <a:t>axes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29A37-BB2B-4356-8AED-F9A50065E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그림의 바탕인 </a:t>
            </a:r>
            <a:r>
              <a:rPr lang="en-US" altLang="ko-KR" dirty="0"/>
              <a:t>Figure</a:t>
            </a:r>
          </a:p>
          <a:p>
            <a:pPr lvl="1"/>
            <a:r>
              <a:rPr lang="ko-KR" altLang="en-US" dirty="0"/>
              <a:t>그래프를 담는 캔버스나 종이 시트</a:t>
            </a:r>
            <a:endParaRPr lang="en-US" altLang="ko-KR" dirty="0"/>
          </a:p>
          <a:p>
            <a:pPr lvl="1"/>
            <a:r>
              <a:rPr lang="ko-KR" altLang="en-US" dirty="0"/>
              <a:t>하나의 </a:t>
            </a:r>
            <a:r>
              <a:rPr lang="en-US" altLang="ko-KR" dirty="0"/>
              <a:t>Figure </a:t>
            </a:r>
            <a:r>
              <a:rPr lang="ko-KR" altLang="en-US" dirty="0"/>
              <a:t>객체에는 하나 이상의 부분그림</a:t>
            </a:r>
            <a:r>
              <a:rPr lang="en-US" altLang="ko-KR" dirty="0"/>
              <a:t>(subplot)</a:t>
            </a:r>
            <a:r>
              <a:rPr lang="ko-KR" altLang="en-US" dirty="0"/>
              <a:t>인</a:t>
            </a:r>
            <a:r>
              <a:rPr lang="en-US" altLang="ko-KR" dirty="0"/>
              <a:t> Axes </a:t>
            </a:r>
            <a:r>
              <a:rPr lang="ko-KR" altLang="en-US" dirty="0"/>
              <a:t>객체가 포함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● Figure </a:t>
            </a:r>
            <a:r>
              <a:rPr lang="ko-KR" altLang="en-US" dirty="0"/>
              <a:t>개체</a:t>
            </a:r>
            <a:r>
              <a:rPr lang="en-US" altLang="ko-KR" dirty="0"/>
              <a:t>: </a:t>
            </a:r>
            <a:r>
              <a:rPr lang="ko-KR" altLang="en-US" dirty="0"/>
              <a:t>전체 캔버스</a:t>
            </a:r>
          </a:p>
          <a:p>
            <a:pPr lvl="1"/>
            <a:r>
              <a:rPr lang="ko-KR" altLang="en-US" dirty="0"/>
              <a:t>● </a:t>
            </a:r>
            <a:r>
              <a:rPr lang="en-US" altLang="ko-KR" dirty="0"/>
              <a:t>Axes </a:t>
            </a:r>
            <a:r>
              <a:rPr lang="ko-KR" altLang="en-US" dirty="0"/>
              <a:t>객체</a:t>
            </a:r>
            <a:r>
              <a:rPr lang="en-US" altLang="ko-KR" dirty="0"/>
              <a:t>(object): </a:t>
            </a:r>
          </a:p>
          <a:p>
            <a:pPr lvl="2"/>
            <a:r>
              <a:rPr lang="en-US" altLang="ko-KR" dirty="0"/>
              <a:t>Figure </a:t>
            </a:r>
            <a:r>
              <a:rPr lang="ko-KR" altLang="en-US" dirty="0"/>
              <a:t>객체에 속하며 </a:t>
            </a:r>
            <a:r>
              <a:rPr lang="ko-KR" altLang="en-US" dirty="0" err="1"/>
              <a:t>시각화할</a:t>
            </a:r>
            <a:r>
              <a:rPr lang="ko-KR" altLang="en-US" dirty="0"/>
              <a:t> 데이터를 추가하는 공간</a:t>
            </a:r>
            <a:endParaRPr lang="en-US" altLang="ko-KR" dirty="0"/>
          </a:p>
          <a:p>
            <a:pPr lvl="2"/>
            <a:r>
              <a:rPr lang="en-US" altLang="ko-KR" dirty="0"/>
              <a:t>Figure </a:t>
            </a:r>
            <a:r>
              <a:rPr lang="ko-KR" altLang="en-US" dirty="0"/>
              <a:t>내부에서 실제 그래프가 그려지는 영역</a:t>
            </a:r>
          </a:p>
          <a:p>
            <a:pPr lvl="1"/>
            <a:r>
              <a:rPr lang="ko-KR" altLang="en-US" dirty="0"/>
              <a:t>● </a:t>
            </a:r>
            <a:r>
              <a:rPr lang="en-US" altLang="ko-KR" dirty="0"/>
              <a:t>Axis 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Axes </a:t>
            </a:r>
            <a:r>
              <a:rPr lang="ko-KR" altLang="en-US" dirty="0"/>
              <a:t>객체에 속하는 축을 말하며</a:t>
            </a:r>
            <a:r>
              <a:rPr lang="en-US" altLang="ko-KR" dirty="0"/>
              <a:t>, Axis</a:t>
            </a:r>
            <a:r>
              <a:rPr lang="ko-KR" altLang="en-US" dirty="0"/>
              <a:t>는 다시 </a:t>
            </a:r>
            <a:r>
              <a:rPr lang="en-US" altLang="ko-KR" dirty="0"/>
              <a:t>X Axis, Y Axis</a:t>
            </a:r>
            <a:r>
              <a:rPr lang="ko-KR" altLang="en-US" dirty="0"/>
              <a:t>로 분류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6210BB-5792-474C-BDC9-2E99A92949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BC53E005-627A-4C8C-93F5-5FEB40AA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865" y="4683041"/>
            <a:ext cx="5286052" cy="269595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6377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2FEEC-2C89-4418-859E-62335024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서브플롯과</a:t>
            </a:r>
            <a:r>
              <a:rPr lang="ko-KR" altLang="en-US" dirty="0"/>
              <a:t>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507B2-2F69-46B3-8DD0-15A3D7D92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608314"/>
          </a:xfrm>
        </p:spPr>
        <p:txBody>
          <a:bodyPr>
            <a:normAutofit/>
          </a:bodyPr>
          <a:lstStyle/>
          <a:p>
            <a:r>
              <a:rPr lang="ko-KR" altLang="en-US" dirty="0"/>
              <a:t>하나의 </a:t>
            </a:r>
            <a:r>
              <a:rPr lang="en-US" altLang="ko-KR" dirty="0"/>
              <a:t>Figure</a:t>
            </a:r>
            <a:r>
              <a:rPr lang="ko-KR" altLang="en-US" dirty="0"/>
              <a:t>에 여러 개의 그래프를 동시에 그리는 레이아웃</a:t>
            </a:r>
            <a:endParaRPr lang="en-US" altLang="ko-KR" dirty="0"/>
          </a:p>
          <a:p>
            <a:pPr lvl="1"/>
            <a:r>
              <a:rPr lang="ko-KR" altLang="en-US" dirty="0" err="1"/>
              <a:t>서브플롯과</a:t>
            </a:r>
            <a:r>
              <a:rPr lang="ko-KR" altLang="en-US" dirty="0"/>
              <a:t> </a:t>
            </a:r>
            <a:r>
              <a:rPr lang="ko-KR" altLang="en-US" dirty="0" err="1"/>
              <a:t>부분그림이란</a:t>
            </a:r>
            <a:r>
              <a:rPr lang="ko-KR" altLang="en-US" dirty="0"/>
              <a:t> 용어를 혼용해서 쓸 예정</a:t>
            </a:r>
            <a:endParaRPr lang="en-US" altLang="ko-KR" dirty="0"/>
          </a:p>
          <a:p>
            <a:r>
              <a:rPr lang="ko-KR" altLang="en-US" dirty="0" err="1"/>
              <a:t>서브플롯을</a:t>
            </a:r>
            <a:r>
              <a:rPr lang="ko-KR" altLang="en-US" dirty="0"/>
              <a:t> 그리는 방법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pPr lvl="2"/>
            <a:r>
              <a:rPr lang="en-US" altLang="ko-KR" dirty="0" err="1"/>
              <a:t>plt</a:t>
            </a:r>
            <a:r>
              <a:rPr lang="ko-KR" altLang="en-US" dirty="0"/>
              <a:t>는 패키지</a:t>
            </a:r>
            <a:r>
              <a:rPr lang="en-US" altLang="ko-KR" dirty="0"/>
              <a:t> matplotlib</a:t>
            </a:r>
            <a:r>
              <a:rPr lang="ko-KR" altLang="en-US" dirty="0"/>
              <a:t> 하부에 있는 모듈 이름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err="1"/>
              <a:t>plt</a:t>
            </a:r>
            <a:r>
              <a:rPr lang="en-US" altLang="ko-KR" dirty="0"/>
              <a:t>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3"/>
            <a:r>
              <a:rPr lang="ko-KR" altLang="en-US" dirty="0"/>
              <a:t>내부적으로 </a:t>
            </a:r>
            <a:r>
              <a:rPr lang="en-US" altLang="ko-KR" dirty="0"/>
              <a:t>Figure</a:t>
            </a:r>
            <a:r>
              <a:rPr lang="ko-KR" altLang="en-US" dirty="0"/>
              <a:t>와 </a:t>
            </a:r>
            <a:r>
              <a:rPr lang="en-US" altLang="ko-KR" dirty="0"/>
              <a:t>Axes </a:t>
            </a:r>
            <a:r>
              <a:rPr lang="ko-KR" altLang="en-US" dirty="0"/>
              <a:t>객체를 자동으로 생성하고 관리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plt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endParaRPr lang="en-US" altLang="ko-KR" dirty="0"/>
          </a:p>
          <a:p>
            <a:pPr lvl="2"/>
            <a:r>
              <a:rPr lang="en-US" altLang="ko-KR" dirty="0" err="1"/>
              <a:t>plt.subplot</a:t>
            </a:r>
            <a:r>
              <a:rPr lang="en-US" altLang="ko-KR" dirty="0"/>
              <a:t>(m, n, index): </a:t>
            </a:r>
            <a:r>
              <a:rPr lang="ko-KR" altLang="en-US" dirty="0"/>
              <a:t>반환 값</a:t>
            </a:r>
            <a:r>
              <a:rPr lang="en-US" altLang="ko-KR" dirty="0"/>
              <a:t>: axes</a:t>
            </a:r>
          </a:p>
          <a:p>
            <a:pPr lvl="3"/>
            <a:r>
              <a:rPr lang="ko-KR" altLang="en-US" dirty="0"/>
              <a:t>현재 그림에 세부 그림</a:t>
            </a:r>
            <a:r>
              <a:rPr lang="en-US" altLang="ko-KR" dirty="0"/>
              <a:t> </a:t>
            </a:r>
            <a:r>
              <a:rPr lang="ko-KR" altLang="en-US" dirty="0"/>
              <a:t>축</a:t>
            </a:r>
            <a:r>
              <a:rPr lang="en-US" altLang="ko-KR" dirty="0"/>
              <a:t>(axes)</a:t>
            </a:r>
            <a:r>
              <a:rPr lang="ko-KR" altLang="en-US" dirty="0"/>
              <a:t>을 하나 추가하거나 기존 축을 참조</a:t>
            </a:r>
            <a:endParaRPr lang="en-US" altLang="ko-KR" dirty="0"/>
          </a:p>
          <a:p>
            <a:pPr lvl="4"/>
            <a:r>
              <a:rPr lang="en-US" altLang="ko-KR" dirty="0"/>
              <a:t>Add an Axes to the current figure or retrieve an existing Axes.</a:t>
            </a:r>
          </a:p>
          <a:p>
            <a:pPr lvl="2"/>
            <a:r>
              <a:rPr lang="en-US" altLang="ko-KR" dirty="0" err="1"/>
              <a:t>plt.subplots</a:t>
            </a:r>
            <a:r>
              <a:rPr lang="en-US" altLang="ko-KR" dirty="0"/>
              <a:t>(m, n): </a:t>
            </a:r>
            <a:r>
              <a:rPr lang="ko-KR" altLang="en-US" dirty="0"/>
              <a:t>반환 값이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Fig: Figure, Ax: Axes or array of Axes</a:t>
            </a:r>
          </a:p>
          <a:p>
            <a:pPr lvl="3"/>
            <a:r>
              <a:rPr lang="ko-KR" altLang="en-US" dirty="0" err="1"/>
              <a:t>캠버스</a:t>
            </a:r>
            <a:r>
              <a:rPr lang="ko-KR" altLang="en-US" dirty="0"/>
              <a:t> </a:t>
            </a:r>
            <a:r>
              <a:rPr lang="en-US" altLang="ko-KR" dirty="0"/>
              <a:t>figure</a:t>
            </a:r>
            <a:r>
              <a:rPr lang="ko-KR" altLang="en-US" dirty="0"/>
              <a:t>에 지정한</a:t>
            </a:r>
            <a:r>
              <a:rPr lang="en-US" altLang="ko-KR" dirty="0"/>
              <a:t> </a:t>
            </a:r>
            <a:r>
              <a:rPr lang="ko-KR" altLang="en-US" dirty="0"/>
              <a:t>일련의 </a:t>
            </a:r>
            <a:r>
              <a:rPr lang="en-US" altLang="ko-KR" dirty="0"/>
              <a:t>subplots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lvl="4"/>
            <a:r>
              <a:rPr lang="en-US" altLang="ko-KR" dirty="0"/>
              <a:t>Create a figure and a set of subplots.</a:t>
            </a:r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figure</a:t>
            </a:r>
            <a:r>
              <a:rPr lang="ko-KR" altLang="en-US" dirty="0"/>
              <a:t> 메소드</a:t>
            </a:r>
            <a:endParaRPr lang="en-US" altLang="ko-KR" dirty="0"/>
          </a:p>
          <a:p>
            <a:pPr lvl="2"/>
            <a:r>
              <a:rPr lang="en-US" altLang="ko-KR" dirty="0" err="1"/>
              <a:t>fig.add_subplot</a:t>
            </a:r>
            <a:r>
              <a:rPr lang="en-US" altLang="ko-KR" dirty="0"/>
              <a:t>(m, n, index), </a:t>
            </a:r>
            <a:r>
              <a:rPr lang="ko-KR" altLang="en-US" dirty="0"/>
              <a:t>반환 값</a:t>
            </a:r>
            <a:r>
              <a:rPr lang="en-US" altLang="ko-KR" dirty="0"/>
              <a:t>: axes</a:t>
            </a:r>
          </a:p>
          <a:p>
            <a:pPr lvl="3"/>
            <a:r>
              <a:rPr lang="ko-KR" altLang="en-US" dirty="0"/>
              <a:t>하위 플롯 구성의 일부로 그림에 하나의 </a:t>
            </a:r>
            <a:r>
              <a:rPr lang="en-US" altLang="ko-KR" dirty="0"/>
              <a:t>Axes</a:t>
            </a:r>
            <a:r>
              <a:rPr lang="ko-KR" altLang="en-US" dirty="0"/>
              <a:t>을 추가</a:t>
            </a:r>
            <a:endParaRPr lang="en-US" altLang="ko-KR" dirty="0"/>
          </a:p>
          <a:p>
            <a:pPr lvl="4"/>
            <a:r>
              <a:rPr lang="en-US" altLang="ko-KR" dirty="0"/>
              <a:t>Add an Axes to the figure as part of a subplot arrangement.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08B663-BF94-4EE9-8BF1-290CA10A9E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61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데이터 시각화 기초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00424-8241-4AA4-BCBA-01D9B089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plt.subplot</a:t>
            </a:r>
            <a:r>
              <a:rPr lang="en-US" altLang="ko-KR" dirty="0"/>
              <a:t>(m, n, index)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BE3FC-BA48-49AB-95B3-643B3BF1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5135073" cy="5084213"/>
          </a:xfrm>
        </p:spPr>
        <p:txBody>
          <a:bodyPr/>
          <a:lstStyle/>
          <a:p>
            <a:r>
              <a:rPr lang="en-US" altLang="ko-KR" dirty="0"/>
              <a:t>subplot(</a:t>
            </a:r>
            <a:r>
              <a:rPr lang="en-US" altLang="ko-KR" dirty="0" err="1"/>
              <a:t>nrows</a:t>
            </a:r>
            <a:r>
              <a:rPr lang="en-US" altLang="ko-KR" dirty="0"/>
              <a:t>, </a:t>
            </a:r>
            <a:r>
              <a:rPr lang="en-US" altLang="ko-KR" dirty="0" err="1"/>
              <a:t>ncols</a:t>
            </a:r>
            <a:r>
              <a:rPr lang="en-US" altLang="ko-KR" dirty="0"/>
              <a:t>, index)</a:t>
            </a:r>
            <a:r>
              <a:rPr lang="ko-KR" altLang="en-US" dirty="0"/>
              <a:t>의 형식</a:t>
            </a:r>
            <a:endParaRPr lang="en-US" altLang="ko-KR" dirty="0"/>
          </a:p>
          <a:p>
            <a:pPr lvl="1"/>
            <a:r>
              <a:rPr lang="en-US" altLang="ko-KR" dirty="0" err="1"/>
              <a:t>nrows</a:t>
            </a:r>
            <a:r>
              <a:rPr lang="en-US" altLang="ko-KR" dirty="0"/>
              <a:t>: </a:t>
            </a:r>
            <a:r>
              <a:rPr lang="ko-KR" altLang="en-US" dirty="0"/>
              <a:t>플롯의 행</a:t>
            </a:r>
            <a:r>
              <a:rPr lang="en-US" altLang="ko-KR" dirty="0"/>
              <a:t>(row) </a:t>
            </a:r>
            <a:r>
              <a:rPr lang="ko-KR" altLang="en-US" dirty="0"/>
              <a:t>개수</a:t>
            </a:r>
            <a:endParaRPr lang="en-US" altLang="ko-KR" dirty="0"/>
          </a:p>
          <a:p>
            <a:pPr lvl="1"/>
            <a:r>
              <a:rPr lang="en-US" altLang="ko-KR" dirty="0" err="1"/>
              <a:t>ncols</a:t>
            </a:r>
            <a:r>
              <a:rPr lang="en-US" altLang="ko-KR" dirty="0"/>
              <a:t>: </a:t>
            </a:r>
            <a:r>
              <a:rPr lang="ko-KR" altLang="en-US" dirty="0"/>
              <a:t>플롯의 열</a:t>
            </a:r>
            <a:r>
              <a:rPr lang="en-US" altLang="ko-KR" dirty="0"/>
              <a:t>(column) </a:t>
            </a:r>
            <a:r>
              <a:rPr lang="ko-KR" altLang="en-US" dirty="0"/>
              <a:t>개수</a:t>
            </a:r>
            <a:endParaRPr lang="en-US" altLang="ko-KR" dirty="0"/>
          </a:p>
          <a:p>
            <a:pPr lvl="1"/>
            <a:r>
              <a:rPr lang="en-US" altLang="ko-KR" dirty="0"/>
              <a:t>index: </a:t>
            </a:r>
            <a:r>
              <a:rPr lang="ko-KR" altLang="en-US" dirty="0"/>
              <a:t>현재 활성화할 플롯의 위치</a:t>
            </a:r>
            <a:r>
              <a:rPr lang="en-US" altLang="ko-KR" dirty="0"/>
              <a:t>(1</a:t>
            </a:r>
            <a:r>
              <a:rPr lang="ko-KR" altLang="en-US" dirty="0"/>
              <a:t>부터 시작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개별적으로 각 </a:t>
            </a:r>
            <a:r>
              <a:rPr lang="ko-KR" altLang="en-US" dirty="0" err="1"/>
              <a:t>서브플롯을</a:t>
            </a:r>
            <a:r>
              <a:rPr lang="ko-KR" altLang="en-US" dirty="0"/>
              <a:t> 지정하는 방식</a:t>
            </a:r>
            <a:endParaRPr lang="en-US" altLang="ko-KR" dirty="0"/>
          </a:p>
          <a:p>
            <a:pPr lvl="2"/>
            <a:r>
              <a:rPr lang="ko-KR" altLang="en-US" dirty="0"/>
              <a:t>하나의 플롯을 설정한 후 바로 그 다음 플롯을 설정할 때 유용</a:t>
            </a:r>
            <a:endParaRPr lang="en-US" altLang="ko-KR" dirty="0"/>
          </a:p>
          <a:p>
            <a:pPr lvl="1"/>
            <a:r>
              <a:rPr lang="ko-KR" altLang="en-US" dirty="0"/>
              <a:t>다양한 플롯 레이아웃을 쉽게 조작할 수 있는 유연성을 제공</a:t>
            </a:r>
            <a:endParaRPr lang="en-US" altLang="ko-KR" dirty="0"/>
          </a:p>
          <a:p>
            <a:pPr lvl="2"/>
            <a:r>
              <a:rPr lang="ko-KR" altLang="en-US" dirty="0"/>
              <a:t>복잡한 다중 플롯 레이아웃에서는</a:t>
            </a:r>
            <a:br>
              <a:rPr lang="en-US" altLang="ko-KR" dirty="0"/>
            </a:br>
            <a:r>
              <a:rPr lang="ko-KR" altLang="en-US" dirty="0"/>
              <a:t>코드가 길어지고 가독성이 떨어질</a:t>
            </a:r>
            <a:br>
              <a:rPr lang="en-US" altLang="ko-KR" dirty="0"/>
            </a:br>
            <a:r>
              <a:rPr lang="ko-KR" altLang="en-US" dirty="0"/>
              <a:t>수 있음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256C79-5FE3-4851-AC3D-B6667A8A18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그림에 세부 그림 축</a:t>
            </a:r>
            <a:r>
              <a:rPr lang="en-US" altLang="ko-KR" dirty="0"/>
              <a:t>(axes)</a:t>
            </a:r>
            <a:r>
              <a:rPr lang="ko-KR" altLang="en-US" dirty="0"/>
              <a:t>을 하나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B27EE0-221F-427A-B975-F9F5C83F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796" y="2269025"/>
            <a:ext cx="2447925" cy="2105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EFDA13-6CCE-4539-AA76-AF8CA8A1C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371" y="4609947"/>
            <a:ext cx="5850613" cy="2741743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1A21E2A-CDBE-4351-9DB8-8524709FBCCA}"/>
              </a:ext>
            </a:extLst>
          </p:cNvPr>
          <p:cNvSpPr/>
          <p:nvPr/>
        </p:nvSpPr>
        <p:spPr>
          <a:xfrm>
            <a:off x="8701649" y="2857472"/>
            <a:ext cx="1318651" cy="723928"/>
          </a:xfrm>
          <a:prstGeom prst="wedgeRectCallout">
            <a:avLst>
              <a:gd name="adj1" fmla="val -125873"/>
              <a:gd name="adj2" fmla="val 15792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00FF"/>
                </a:solidFill>
              </a:rPr>
              <a:t>바로 </a:t>
            </a:r>
            <a:r>
              <a:rPr lang="en-US" altLang="ko-KR" sz="1400" dirty="0" err="1">
                <a:solidFill>
                  <a:srgbClr val="0000FF"/>
                </a:solidFill>
              </a:rPr>
              <a:t>plt.plot</a:t>
            </a:r>
            <a:r>
              <a:rPr lang="en-US" altLang="ko-KR" sz="1400" dirty="0">
                <a:solidFill>
                  <a:srgbClr val="0000FF"/>
                </a:solidFill>
              </a:rPr>
              <a:t>()</a:t>
            </a:r>
            <a:r>
              <a:rPr lang="ko-KR" altLang="en-US" sz="1400" dirty="0">
                <a:solidFill>
                  <a:srgbClr val="0000FF"/>
                </a:solidFill>
              </a:rPr>
              <a:t>처럼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그림</a:t>
            </a:r>
          </a:p>
        </p:txBody>
      </p:sp>
    </p:spTree>
    <p:extLst>
      <p:ext uri="{BB962C8B-B14F-4D97-AF65-F5344CB8AC3E}">
        <p14:creationId xmlns:p14="http://schemas.microsoft.com/office/powerpoint/2010/main" val="1010308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B96DE-6FC1-4B6B-81FC-26A1D4EC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plt.subplots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99A8F5-6E47-43B2-9C3A-A065DE91E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3942068" cy="5311229"/>
          </a:xfrm>
        </p:spPr>
        <p:txBody>
          <a:bodyPr/>
          <a:lstStyle/>
          <a:p>
            <a:r>
              <a:rPr lang="en-US" altLang="ko-KR" dirty="0"/>
              <a:t>subplots(</a:t>
            </a:r>
            <a:r>
              <a:rPr lang="en-US" altLang="ko-KR" dirty="0" err="1"/>
              <a:t>nrows</a:t>
            </a:r>
            <a:r>
              <a:rPr lang="en-US" altLang="ko-KR" dirty="0"/>
              <a:t>, </a:t>
            </a:r>
            <a:r>
              <a:rPr lang="en-US" altLang="ko-KR" dirty="0" err="1"/>
              <a:t>ncols</a:t>
            </a:r>
            <a:r>
              <a:rPr lang="en-US" altLang="ko-KR" dirty="0"/>
              <a:t>)</a:t>
            </a:r>
            <a:r>
              <a:rPr lang="ko-KR" altLang="en-US" dirty="0"/>
              <a:t>의 형식</a:t>
            </a:r>
            <a:endParaRPr lang="en-US" altLang="ko-KR" dirty="0"/>
          </a:p>
          <a:p>
            <a:pPr lvl="1"/>
            <a:r>
              <a:rPr lang="en-US" altLang="ko-KR" dirty="0" err="1"/>
              <a:t>nrows</a:t>
            </a:r>
            <a:endParaRPr lang="en-US" altLang="ko-KR" dirty="0"/>
          </a:p>
          <a:p>
            <a:pPr lvl="2"/>
            <a:r>
              <a:rPr lang="ko-KR" altLang="en-US" dirty="0"/>
              <a:t>플롯의 행</a:t>
            </a:r>
            <a:r>
              <a:rPr lang="en-US" altLang="ko-KR" dirty="0"/>
              <a:t>(row) </a:t>
            </a:r>
            <a:r>
              <a:rPr lang="ko-KR" altLang="en-US" dirty="0"/>
              <a:t>개수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ncols</a:t>
            </a:r>
            <a:r>
              <a:rPr lang="en-US" altLang="ko-KR" dirty="0"/>
              <a:t>: </a:t>
            </a:r>
            <a:r>
              <a:rPr lang="ko-KR" altLang="en-US" dirty="0"/>
              <a:t>플롯의 열</a:t>
            </a:r>
            <a:r>
              <a:rPr lang="en-US" altLang="ko-KR" dirty="0"/>
              <a:t>(column) </a:t>
            </a:r>
            <a:r>
              <a:rPr lang="ko-KR" altLang="en-US" dirty="0"/>
              <a:t>개수</a:t>
            </a:r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한 번의 호출로 여러 개의 </a:t>
            </a:r>
            <a:r>
              <a:rPr lang="en-US" altLang="ko-KR" dirty="0"/>
              <a:t>Axes </a:t>
            </a:r>
            <a:r>
              <a:rPr lang="ko-KR" altLang="en-US" dirty="0"/>
              <a:t>객체를 한꺼번에 생성하여 반환하는 함수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fig</a:t>
            </a:r>
            <a:r>
              <a:rPr lang="ko-KR" altLang="en-US" dirty="0"/>
              <a:t>와 </a:t>
            </a:r>
            <a:r>
              <a:rPr lang="en-US" altLang="ko-KR" dirty="0"/>
              <a:t>ax</a:t>
            </a:r>
            <a:r>
              <a:rPr lang="ko-KR" altLang="en-US" dirty="0"/>
              <a:t>라는 두 개의 객체를 반환</a:t>
            </a:r>
            <a:endParaRPr lang="en-US" altLang="ko-KR" dirty="0"/>
          </a:p>
          <a:p>
            <a:pPr lvl="2"/>
            <a:r>
              <a:rPr lang="en-US" altLang="ko-KR" dirty="0"/>
              <a:t>fig</a:t>
            </a:r>
          </a:p>
          <a:p>
            <a:pPr lvl="3"/>
            <a:r>
              <a:rPr lang="en-US" altLang="ko-KR" dirty="0"/>
              <a:t>Figure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en-US" altLang="ko-KR" dirty="0"/>
              <a:t>ax: </a:t>
            </a:r>
          </a:p>
          <a:p>
            <a:pPr lvl="3"/>
            <a:r>
              <a:rPr lang="ko-KR" altLang="en-US" dirty="0"/>
              <a:t>여러 개의 </a:t>
            </a:r>
            <a:r>
              <a:rPr lang="en-US" altLang="ko-KR" dirty="0"/>
              <a:t>Axes </a:t>
            </a:r>
            <a:r>
              <a:rPr lang="ko-KR" altLang="en-US" dirty="0"/>
              <a:t>객체 배열</a:t>
            </a:r>
            <a:r>
              <a:rPr lang="en-US" altLang="ko-KR" dirty="0"/>
              <a:t>(</a:t>
            </a:r>
            <a:r>
              <a:rPr lang="ko-KR" altLang="en-US" dirty="0"/>
              <a:t>또는 단일 </a:t>
            </a:r>
            <a:r>
              <a:rPr lang="en-US" altLang="ko-KR" dirty="0"/>
              <a:t>Axes 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더 직관적이고 효율적으로 다중 플롯을 그릴 수 있게 해 줌</a:t>
            </a:r>
            <a:endParaRPr lang="en-US" altLang="ko-KR" dirty="0"/>
          </a:p>
          <a:p>
            <a:pPr lvl="2"/>
            <a:r>
              <a:rPr lang="ko-KR" altLang="en-US" dirty="0"/>
              <a:t>배열 형태로 반환된 </a:t>
            </a:r>
            <a:r>
              <a:rPr lang="en-US" altLang="ko-KR" dirty="0"/>
              <a:t>Axes </a:t>
            </a:r>
            <a:r>
              <a:rPr lang="ko-KR" altLang="en-US" dirty="0"/>
              <a:t>객체를 통해 각각의 플롯에 접근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BE20FF-3E15-47F4-9052-3A1E8A48639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도화지 </a:t>
            </a:r>
            <a:r>
              <a:rPr lang="en-US" altLang="ko-KR" dirty="0"/>
              <a:t>figure</a:t>
            </a:r>
            <a:r>
              <a:rPr lang="ko-KR" altLang="en-US" dirty="0"/>
              <a:t>에 지정한</a:t>
            </a:r>
            <a:r>
              <a:rPr lang="en-US" altLang="ko-KR" dirty="0"/>
              <a:t> subplots</a:t>
            </a:r>
            <a:r>
              <a:rPr lang="ko-KR" altLang="en-US" dirty="0"/>
              <a:t>을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AEB111-36C3-4D8D-9800-0A812A3F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75" y="1923084"/>
            <a:ext cx="3800475" cy="2076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20A98F-CC8A-40C4-9AFD-6F8FE6D3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4391240"/>
            <a:ext cx="6440965" cy="3025559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C4EE5D5-17D5-4EFA-8E3E-5103D0D7B2B2}"/>
              </a:ext>
            </a:extLst>
          </p:cNvPr>
          <p:cNvSpPr/>
          <p:nvPr/>
        </p:nvSpPr>
        <p:spPr>
          <a:xfrm>
            <a:off x="8442324" y="2679548"/>
            <a:ext cx="1654176" cy="723928"/>
          </a:xfrm>
          <a:prstGeom prst="wedgeRectCallout">
            <a:avLst>
              <a:gd name="adj1" fmla="val -247974"/>
              <a:gd name="adj2" fmla="val 2280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00FF"/>
                </a:solidFill>
              </a:rPr>
              <a:t>반환 받은 </a:t>
            </a:r>
            <a:r>
              <a:rPr lang="en-US" altLang="ko-KR" sz="1400" dirty="0">
                <a:solidFill>
                  <a:srgbClr val="0000FF"/>
                </a:solidFill>
              </a:rPr>
              <a:t>ax</a:t>
            </a:r>
            <a:r>
              <a:rPr lang="ko-KR" altLang="en-US" sz="1400" dirty="0">
                <a:solidFill>
                  <a:srgbClr val="0000FF"/>
                </a:solidFill>
              </a:rPr>
              <a:t>에서 첨자로 각각의 그림을 그림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68E327D-2BB3-4BA2-A963-9A6EEE5D3E56}"/>
              </a:ext>
            </a:extLst>
          </p:cNvPr>
          <p:cNvSpPr/>
          <p:nvPr/>
        </p:nvSpPr>
        <p:spPr>
          <a:xfrm>
            <a:off x="8442324" y="3535822"/>
            <a:ext cx="2038656" cy="723928"/>
          </a:xfrm>
          <a:prstGeom prst="wedgeRectCallout">
            <a:avLst>
              <a:gd name="adj1" fmla="val -243367"/>
              <a:gd name="adj2" fmla="val -1754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00FF"/>
                </a:solidFill>
              </a:rPr>
              <a:t>마지막 그림</a:t>
            </a:r>
            <a:r>
              <a:rPr lang="en-US" altLang="ko-KR" sz="1400" dirty="0">
                <a:solidFill>
                  <a:srgbClr val="0000FF"/>
                </a:solidFill>
              </a:rPr>
              <a:t>(ax[1, 3])</a:t>
            </a:r>
            <a:r>
              <a:rPr lang="ko-KR" altLang="en-US" sz="1400" dirty="0">
                <a:solidFill>
                  <a:srgbClr val="0000FF"/>
                </a:solidFill>
              </a:rPr>
              <a:t>은 </a:t>
            </a:r>
            <a:r>
              <a:rPr lang="en-US" altLang="ko-KR" sz="1400" dirty="0" err="1">
                <a:solidFill>
                  <a:srgbClr val="0000FF"/>
                </a:solidFill>
              </a:rPr>
              <a:t>plt</a:t>
            </a:r>
            <a:r>
              <a:rPr lang="ko-KR" altLang="en-US" sz="1400" dirty="0">
                <a:solidFill>
                  <a:srgbClr val="0000FF"/>
                </a:solidFill>
              </a:rPr>
              <a:t>로도 가능</a:t>
            </a:r>
          </a:p>
        </p:txBody>
      </p:sp>
    </p:spTree>
    <p:extLst>
      <p:ext uri="{BB962C8B-B14F-4D97-AF65-F5344CB8AC3E}">
        <p14:creationId xmlns:p14="http://schemas.microsoft.com/office/powerpoint/2010/main" val="10549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E44FB-4BB2-4B3D-850C-2997AEB2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plt.subplots</a:t>
            </a:r>
            <a:r>
              <a:rPr lang="en-US" altLang="ko-KR" dirty="0"/>
              <a:t>()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캔버스 </a:t>
            </a:r>
            <a:r>
              <a:rPr lang="en-US" altLang="ko-KR" dirty="0"/>
              <a:t>figure</a:t>
            </a:r>
            <a:r>
              <a:rPr lang="ko-KR" altLang="en-US" dirty="0"/>
              <a:t>의 크기 지정 주의점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34D47-F5AE-4FD7-8373-0E8ED9EB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9604376" cy="5084213"/>
          </a:xfrm>
        </p:spPr>
        <p:txBody>
          <a:bodyPr/>
          <a:lstStyle/>
          <a:p>
            <a:r>
              <a:rPr lang="en-US" altLang="ko-KR" dirty="0" err="1"/>
              <a:t>plt.subplots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figure</a:t>
            </a:r>
            <a:r>
              <a:rPr lang="ko-KR" altLang="en-US" dirty="0"/>
              <a:t>와 그 안의 </a:t>
            </a:r>
            <a:r>
              <a:rPr lang="en-US" altLang="ko-KR" dirty="0"/>
              <a:t>Axes </a:t>
            </a:r>
            <a:r>
              <a:rPr lang="ko-KR" altLang="en-US" dirty="0"/>
              <a:t>객체들을 한 번에 생성하는 함수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코드의 문제</a:t>
            </a:r>
            <a:endParaRPr lang="en-US" altLang="ko-KR" dirty="0"/>
          </a:p>
          <a:p>
            <a:pPr lvl="1"/>
            <a:r>
              <a:rPr lang="en-US" altLang="ko-KR" dirty="0" err="1"/>
              <a:t>plt.figure</a:t>
            </a:r>
            <a:r>
              <a:rPr lang="en-US" altLang="ko-KR" dirty="0"/>
              <a:t>(</a:t>
            </a:r>
            <a:r>
              <a:rPr lang="en-US" altLang="ko-KR" dirty="0" err="1"/>
              <a:t>figsize</a:t>
            </a:r>
            <a:r>
              <a:rPr lang="en-US" altLang="ko-KR" dirty="0"/>
              <a:t>=(9, 4))</a:t>
            </a:r>
            <a:r>
              <a:rPr lang="ko-KR" altLang="en-US" dirty="0"/>
              <a:t>을 호출</a:t>
            </a:r>
            <a:endParaRPr lang="en-US" altLang="ko-KR" dirty="0"/>
          </a:p>
          <a:p>
            <a:pPr lvl="2"/>
            <a:r>
              <a:rPr lang="ko-KR" altLang="en-US" dirty="0"/>
              <a:t>이미 </a:t>
            </a:r>
            <a:r>
              <a:rPr lang="en-US" altLang="ko-KR" dirty="0"/>
              <a:t>figure</a:t>
            </a:r>
            <a:r>
              <a:rPr lang="ko-KR" altLang="en-US" dirty="0"/>
              <a:t>가 생성</a:t>
            </a:r>
            <a:endParaRPr lang="en-US" altLang="ko-KR" dirty="0"/>
          </a:p>
          <a:p>
            <a:pPr lvl="1"/>
            <a:r>
              <a:rPr lang="en-US" altLang="ko-KR" dirty="0" err="1"/>
              <a:t>plt.subplots</a:t>
            </a:r>
            <a:r>
              <a:rPr lang="en-US" altLang="ko-KR" dirty="0"/>
              <a:t>(2, 4)</a:t>
            </a:r>
          </a:p>
          <a:p>
            <a:pPr lvl="2"/>
            <a:r>
              <a:rPr lang="ko-KR" altLang="en-US" dirty="0"/>
              <a:t>다시 새로운 </a:t>
            </a:r>
            <a:r>
              <a:rPr lang="en-US" altLang="ko-KR" dirty="0"/>
              <a:t>figure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/>
            <a:r>
              <a:rPr lang="ko-KR" altLang="en-US" dirty="0"/>
              <a:t>따라서 두 번째 </a:t>
            </a:r>
            <a:r>
              <a:rPr lang="en-US" altLang="ko-KR" dirty="0"/>
              <a:t>figure</a:t>
            </a:r>
            <a:r>
              <a:rPr lang="ko-KR" altLang="en-US" dirty="0"/>
              <a:t>가 생성되며</a:t>
            </a:r>
            <a:r>
              <a:rPr lang="en-US" altLang="ko-KR" dirty="0"/>
              <a:t>, </a:t>
            </a:r>
            <a:r>
              <a:rPr lang="ko-KR" altLang="en-US" dirty="0"/>
              <a:t>첫 번째 </a:t>
            </a:r>
            <a:r>
              <a:rPr lang="en-US" altLang="ko-KR" dirty="0"/>
              <a:t>figure</a:t>
            </a:r>
            <a:r>
              <a:rPr lang="ko-KR" altLang="en-US" dirty="0"/>
              <a:t>는 사실상 무시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12E4A-98C2-4CCC-B6BB-EA96068230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5EDC7-78D0-4AF1-9D31-A2309867C514}"/>
              </a:ext>
            </a:extLst>
          </p:cNvPr>
          <p:cNvSpPr txBox="1"/>
          <p:nvPr/>
        </p:nvSpPr>
        <p:spPr>
          <a:xfrm>
            <a:off x="2315183" y="4903312"/>
            <a:ext cx="567794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반영이 안됨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2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행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열의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서브플롯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fig.set_size_inches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((9, 4))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5337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E44FB-4BB2-4B3D-850C-2997AEB2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plt.subplots</a:t>
            </a:r>
            <a:r>
              <a:rPr lang="en-US" altLang="ko-KR" dirty="0"/>
              <a:t>()</a:t>
            </a:r>
            <a:r>
              <a:rPr lang="ko-KR" altLang="en-US" dirty="0"/>
              <a:t>에서 캔버스 </a:t>
            </a:r>
            <a:r>
              <a:rPr lang="en-US" altLang="ko-KR" dirty="0"/>
              <a:t>figure</a:t>
            </a:r>
            <a:r>
              <a:rPr lang="ko-KR" altLang="en-US" dirty="0"/>
              <a:t>의 크기 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34D47-F5AE-4FD7-8373-0E8ED9EB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fig</a:t>
            </a:r>
            <a:r>
              <a:rPr lang="ko-KR" altLang="en-US" dirty="0"/>
              <a:t>의 크기를 지정하는 방법</a:t>
            </a:r>
            <a:endParaRPr lang="en-US" altLang="ko-KR" dirty="0"/>
          </a:p>
          <a:p>
            <a:pPr lvl="1"/>
            <a:r>
              <a:rPr lang="ko-KR" altLang="en-US" dirty="0"/>
              <a:t>방법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 err="1"/>
              <a:t>plt.subplots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en-US" altLang="ko-KR" dirty="0" err="1"/>
              <a:t>figsize</a:t>
            </a:r>
            <a:r>
              <a:rPr lang="en-US" altLang="ko-KR" dirty="0"/>
              <a:t>=(8, 6)</a:t>
            </a:r>
            <a:r>
              <a:rPr lang="ko-KR" altLang="en-US" dirty="0"/>
              <a:t>로 직접 지정</a:t>
            </a:r>
            <a:endParaRPr lang="en-US" altLang="ko-KR" dirty="0"/>
          </a:p>
          <a:p>
            <a:pPr lvl="3"/>
            <a:r>
              <a:rPr lang="en-US" altLang="ko-KR" dirty="0" err="1"/>
              <a:t>plt.subplots</a:t>
            </a:r>
            <a:r>
              <a:rPr lang="en-US" altLang="ko-KR" dirty="0"/>
              <a:t>(2, 1, </a:t>
            </a:r>
            <a:r>
              <a:rPr lang="en-US" altLang="ko-KR" dirty="0" err="1"/>
              <a:t>figsize</a:t>
            </a:r>
            <a:r>
              <a:rPr lang="en-US" altLang="ko-KR" dirty="0"/>
              <a:t>=(8, 6))</a:t>
            </a:r>
          </a:p>
          <a:p>
            <a:pPr lvl="1"/>
            <a:r>
              <a:rPr lang="ko-KR" altLang="en-US" dirty="0"/>
              <a:t>방법</a:t>
            </a:r>
            <a:r>
              <a:rPr lang="en-US" altLang="ko-KR" dirty="0"/>
              <a:t>2</a:t>
            </a:r>
          </a:p>
          <a:p>
            <a:pPr lvl="2"/>
            <a:r>
              <a:rPr lang="en-US" altLang="ko-KR" dirty="0" err="1"/>
              <a:t>plt.subplots</a:t>
            </a:r>
            <a:r>
              <a:rPr lang="en-US" altLang="ko-KR" dirty="0"/>
              <a:t>()</a:t>
            </a:r>
            <a:r>
              <a:rPr lang="ko-KR" altLang="en-US" dirty="0"/>
              <a:t>에서 반환 받은 </a:t>
            </a:r>
            <a:r>
              <a:rPr lang="en-US" altLang="ko-KR" dirty="0"/>
              <a:t>fig</a:t>
            </a:r>
            <a:r>
              <a:rPr lang="ko-KR" altLang="en-US" dirty="0"/>
              <a:t>에서 메소드 </a:t>
            </a:r>
            <a:r>
              <a:rPr lang="en-US" altLang="ko-KR" dirty="0" err="1"/>
              <a:t>set_size_inches</a:t>
            </a:r>
            <a:r>
              <a:rPr lang="en-US" altLang="ko-KR" dirty="0"/>
              <a:t>(8, 6)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3"/>
            <a:r>
              <a:rPr lang="en-US" altLang="ko-KR" dirty="0"/>
              <a:t>fig, axes = </a:t>
            </a:r>
            <a:r>
              <a:rPr lang="en-US" altLang="ko-KR" dirty="0" err="1"/>
              <a:t>plt.subplots</a:t>
            </a:r>
            <a:r>
              <a:rPr lang="en-US" altLang="ko-KR" dirty="0"/>
              <a:t>(2, 1)</a:t>
            </a:r>
          </a:p>
          <a:p>
            <a:pPr lvl="3"/>
            <a:r>
              <a:rPr lang="en-US" altLang="ko-KR" dirty="0" err="1"/>
              <a:t>fig.set_size_inches</a:t>
            </a:r>
            <a:r>
              <a:rPr lang="en-US" altLang="ko-KR" dirty="0"/>
              <a:t>(10, 4)</a:t>
            </a:r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12E4A-98C2-4CCC-B6BB-EA96068230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C5D56-B926-4D79-BCAE-5EB1B5B9D91B}"/>
              </a:ext>
            </a:extLst>
          </p:cNvPr>
          <p:cNvSpPr txBox="1"/>
          <p:nvPr/>
        </p:nvSpPr>
        <p:spPr>
          <a:xfrm>
            <a:off x="5793380" y="4259750"/>
            <a:ext cx="468760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에서 직접 캔버스의 크기 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크기를 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fig, axes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fig.set_size_inches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각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서브플롯에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데이터 추가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].plot([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].plot([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2B6DF-328C-4DC9-9CD3-3ABD79B278F9}"/>
              </a:ext>
            </a:extLst>
          </p:cNvPr>
          <p:cNvSpPr txBox="1"/>
          <p:nvPr/>
        </p:nvSpPr>
        <p:spPr>
          <a:xfrm>
            <a:off x="760301" y="4270836"/>
            <a:ext cx="60457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에서 직접 캔버스의 크기 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크기를 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fig, axes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figsize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각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서브플롯에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데이터 추가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].plot([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axes[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].plot([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3917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A02E1-6F3F-4837-BA51-5D64481F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서브플롯</a:t>
            </a:r>
            <a:r>
              <a:rPr lang="ko-KR" altLang="en-US" dirty="0"/>
              <a:t> </a:t>
            </a:r>
            <a:r>
              <a:rPr lang="en-US" altLang="ko-KR" dirty="0" err="1"/>
              <a:t>fig.add_subplot</a:t>
            </a:r>
            <a:r>
              <a:rPr lang="en-US" altLang="ko-KR" dirty="0"/>
              <a:t>(m, n, index)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6353B-7C21-4F1F-8ACA-5533813FD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fig.add_subplots</a:t>
            </a:r>
            <a:r>
              <a:rPr lang="en-US" altLang="ko-KR" dirty="0"/>
              <a:t>(m, n, index)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부분그림 그리기</a:t>
            </a:r>
            <a:endParaRPr lang="en-US" altLang="ko-KR" dirty="0"/>
          </a:p>
          <a:p>
            <a:pPr lvl="1"/>
            <a:r>
              <a:rPr lang="ko-KR" altLang="en-US" dirty="0"/>
              <a:t>부분그림에서 </a:t>
            </a:r>
            <a:r>
              <a:rPr lang="en-US" altLang="ko-KR" dirty="0"/>
              <a:t>m</a:t>
            </a:r>
            <a:r>
              <a:rPr lang="ko-KR" altLang="en-US" dirty="0"/>
              <a:t>은 행의 수</a:t>
            </a:r>
            <a:r>
              <a:rPr lang="en-US" altLang="ko-KR" dirty="0"/>
              <a:t>, n</a:t>
            </a:r>
            <a:r>
              <a:rPr lang="ko-KR" altLang="en-US" dirty="0"/>
              <a:t>은 열의 수</a:t>
            </a:r>
            <a:endParaRPr lang="en-US" altLang="ko-KR" dirty="0"/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부터 시작하는 </a:t>
            </a:r>
            <a:r>
              <a:rPr lang="ko-KR" altLang="en-US" dirty="0" err="1"/>
              <a:t>부분플롯의</a:t>
            </a:r>
            <a:r>
              <a:rPr lang="ko-KR" altLang="en-US" dirty="0"/>
              <a:t> 번호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index</a:t>
            </a:r>
            <a:r>
              <a:rPr lang="ko-KR" altLang="en-US" dirty="0"/>
              <a:t>는 행이 우선</a:t>
            </a:r>
            <a:endParaRPr lang="en-US" altLang="ko-KR" dirty="0"/>
          </a:p>
          <a:p>
            <a:pPr lvl="1"/>
            <a:r>
              <a:rPr lang="en-US" altLang="ko-KR" dirty="0"/>
              <a:t>(3, 2, 1)</a:t>
            </a:r>
            <a:r>
              <a:rPr lang="ko-KR" altLang="en-US" dirty="0"/>
              <a:t>은 </a:t>
            </a:r>
            <a:r>
              <a:rPr lang="en-US" altLang="ko-KR" dirty="0"/>
              <a:t>(321)</a:t>
            </a:r>
            <a:r>
              <a:rPr lang="ko-KR" altLang="en-US" dirty="0"/>
              <a:t>로 쓰는 것이 가능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(321)</a:t>
            </a:r>
            <a:r>
              <a:rPr lang="ko-KR" altLang="en-US" dirty="0"/>
              <a:t>로 사용하는 경우</a:t>
            </a:r>
            <a:r>
              <a:rPr lang="en-US" altLang="ko-KR" dirty="0"/>
              <a:t>, </a:t>
            </a:r>
            <a:r>
              <a:rPr lang="ko-KR" altLang="en-US" dirty="0"/>
              <a:t>단 단위 자리만 가능하므로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9</a:t>
            </a:r>
            <a:r>
              <a:rPr lang="ko-KR" altLang="en-US" dirty="0"/>
              <a:t>까지만 가능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2E7D2A-B234-429F-B36E-EE22C1644B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하위 플롯 구성의 일부로 그림에 하나의 </a:t>
            </a:r>
            <a:r>
              <a:rPr lang="en-US" altLang="ko-KR" dirty="0"/>
              <a:t>Axes</a:t>
            </a:r>
            <a:r>
              <a:rPr lang="ko-KR" altLang="en-US" dirty="0"/>
              <a:t>을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774DC1-0592-498F-85AD-18D8F1A3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48" y="3869860"/>
            <a:ext cx="3343275" cy="3114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602D87-4815-46EA-9EFA-345E24182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45" y="3583353"/>
            <a:ext cx="4878462" cy="38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20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D2017-7D81-438B-8831-6049370D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서브플롯</a:t>
            </a:r>
            <a:r>
              <a:rPr lang="ko-KR" altLang="en-US" dirty="0"/>
              <a:t> </a:t>
            </a:r>
            <a:r>
              <a:rPr lang="en-US" altLang="ko-KR" dirty="0" err="1"/>
              <a:t>fig.add_subplot</a:t>
            </a:r>
            <a:r>
              <a:rPr lang="en-US" altLang="ko-KR" dirty="0"/>
              <a:t>() </a:t>
            </a:r>
            <a:r>
              <a:rPr lang="ko-KR" altLang="en-US" dirty="0"/>
              <a:t>활용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FFF64A-8A1A-4077-87C0-3F4BADE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8AEC5D-BED1-411B-9759-7042C37078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336261-F5ED-46CD-B980-432354DF1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34" y="2360612"/>
            <a:ext cx="2638425" cy="1419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26936B-EEB3-4B46-AB39-187658FB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58" y="2378788"/>
            <a:ext cx="5662613" cy="410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1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E1D7F-E75E-4084-B872-F603C616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서브플롯</a:t>
            </a:r>
            <a:r>
              <a:rPr lang="ko-KR" altLang="en-US" dirty="0"/>
              <a:t> </a:t>
            </a:r>
            <a:r>
              <a:rPr lang="en-US" altLang="ko-KR" dirty="0" err="1"/>
              <a:t>fig.add_subplot</a:t>
            </a:r>
            <a:r>
              <a:rPr lang="en-US" altLang="ko-KR" dirty="0"/>
              <a:t>() </a:t>
            </a:r>
            <a:r>
              <a:rPr lang="ko-KR" altLang="en-US" dirty="0"/>
              <a:t>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05154-1AB7-4275-A7E2-CA6A235CD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반환 값 </a:t>
            </a:r>
            <a:r>
              <a:rPr lang="en-US" altLang="ko-KR" dirty="0"/>
              <a:t>ax</a:t>
            </a:r>
            <a:r>
              <a:rPr lang="ko-KR" altLang="en-US" dirty="0"/>
              <a:t>로 그리기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58211-9B5B-4794-9E01-F12A917268C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4F11BA-71CA-49E6-BC29-7C81AACF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46" y="2154725"/>
            <a:ext cx="2619375" cy="2105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C7FF8B-05F0-4866-8C42-96A5265AC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20" y="2154725"/>
            <a:ext cx="56197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2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75219-AD00-4576-AC99-45FD55A0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plt.subplots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fig.add_subplot</a:t>
            </a:r>
            <a:r>
              <a:rPr lang="en-US" altLang="ko-KR" dirty="0"/>
              <a:t>() </a:t>
            </a:r>
            <a:r>
              <a:rPr lang="ko-KR" altLang="en-US" dirty="0"/>
              <a:t>비교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E28C2-B1CE-435D-8CDA-9C053666F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plt.subplots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간단한 다중 플롯 생성에 적합</a:t>
            </a:r>
            <a:endParaRPr lang="en-US" altLang="ko-KR" dirty="0"/>
          </a:p>
          <a:p>
            <a:pPr lvl="1"/>
            <a:r>
              <a:rPr lang="ko-KR" altLang="en-US" dirty="0"/>
              <a:t>한 번에 </a:t>
            </a:r>
            <a:r>
              <a:rPr lang="en-US" altLang="ko-KR" dirty="0"/>
              <a:t>figure</a:t>
            </a:r>
            <a:r>
              <a:rPr lang="ko-KR" altLang="en-US" dirty="0"/>
              <a:t>와 </a:t>
            </a:r>
            <a:r>
              <a:rPr lang="en-US" altLang="ko-KR" dirty="0"/>
              <a:t>axes </a:t>
            </a:r>
            <a:r>
              <a:rPr lang="ko-KR" altLang="en-US" dirty="0"/>
              <a:t>객체를 모두 생성해 간결한 코드 작성이 가능</a:t>
            </a:r>
            <a:endParaRPr lang="en-US" altLang="ko-KR" dirty="0"/>
          </a:p>
          <a:p>
            <a:r>
              <a:rPr lang="en-US" altLang="ko-KR" dirty="0" err="1"/>
              <a:t>fig.add_subplot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개별적으로 </a:t>
            </a:r>
            <a:r>
              <a:rPr lang="en-US" altLang="ko-KR" dirty="0"/>
              <a:t>Axes</a:t>
            </a:r>
            <a:r>
              <a:rPr lang="ko-KR" altLang="en-US" dirty="0"/>
              <a:t>를 추가해야 하지만</a:t>
            </a:r>
            <a:r>
              <a:rPr lang="en-US" altLang="ko-KR" dirty="0"/>
              <a:t>, </a:t>
            </a:r>
            <a:r>
              <a:rPr lang="ko-KR" altLang="en-US" dirty="0"/>
              <a:t>복잡한 레이아웃이나 더 세밀한 제어가 필요할 때 유용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A3F014-702A-4593-93ED-6E00B990CB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111D65EC-4A7B-4279-9A27-DE76E08CB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05800"/>
              </p:ext>
            </p:extLst>
          </p:nvPr>
        </p:nvGraphicFramePr>
        <p:xfrm>
          <a:off x="759314" y="3371315"/>
          <a:ext cx="9348281" cy="405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4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2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507">
                <a:tc>
                  <a:txBody>
                    <a:bodyPr/>
                    <a:lstStyle/>
                    <a:p>
                      <a:pPr algn="ctr"/>
                      <a:r>
                        <a:rPr sz="1200" dirty="0" err="1"/>
                        <a:t>특징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 dirty="0" err="1"/>
                        <a:t>plt.subplots</a:t>
                      </a:r>
                      <a:r>
                        <a:rPr sz="12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 dirty="0" err="1"/>
                        <a:t>fig.add_subplot</a:t>
                      </a:r>
                      <a:r>
                        <a:rPr sz="12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 err="1"/>
                        <a:t>역할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 err="1"/>
                        <a:t>figure와</a:t>
                      </a:r>
                      <a:r>
                        <a:rPr sz="1200" dirty="0"/>
                        <a:t> axes </a:t>
                      </a:r>
                      <a:r>
                        <a:rPr sz="1200" dirty="0" err="1"/>
                        <a:t>객체를</a:t>
                      </a:r>
                      <a:r>
                        <a:rPr sz="1200" dirty="0"/>
                        <a:t> 한 </a:t>
                      </a:r>
                      <a:r>
                        <a:rPr sz="1200" dirty="0" err="1"/>
                        <a:t>번에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생성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figure를 생성한 후 개별적으로 Axes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figure </a:t>
                      </a:r>
                      <a:r>
                        <a:rPr sz="1200" b="1" dirty="0" err="1"/>
                        <a:t>생성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 err="1"/>
                        <a:t>자동으로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생성됨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plt.figure()로 먼저 생성해야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Axes </a:t>
                      </a:r>
                      <a:r>
                        <a:rPr sz="1200" b="1" dirty="0" err="1"/>
                        <a:t>생성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한 </a:t>
                      </a:r>
                      <a:r>
                        <a:rPr sz="1200" dirty="0" err="1"/>
                        <a:t>번에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여러</a:t>
                      </a:r>
                      <a:r>
                        <a:rPr sz="1200" dirty="0"/>
                        <a:t> Axes </a:t>
                      </a:r>
                      <a:r>
                        <a:rPr sz="1200" dirty="0" err="1"/>
                        <a:t>객체를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배열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형태로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반환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각각의 Axes를 하나씩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 err="1"/>
                        <a:t>코드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간결성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더 </a:t>
                      </a:r>
                      <a:r>
                        <a:rPr sz="1200" dirty="0" err="1"/>
                        <a:t>간결함</a:t>
                      </a:r>
                      <a:r>
                        <a:rPr sz="1200" dirty="0"/>
                        <a:t>. 한 </a:t>
                      </a:r>
                      <a:r>
                        <a:rPr sz="1200" dirty="0" err="1"/>
                        <a:t>번의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호출로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여러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서브플롯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생성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가능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복잡해질 수 있음. 서브플롯을 하나씩 추가해야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 err="1"/>
                        <a:t>figsize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설정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 err="1"/>
                        <a:t>plt.subplots</a:t>
                      </a:r>
                      <a:r>
                        <a:rPr sz="1200" dirty="0"/>
                        <a:t>(</a:t>
                      </a:r>
                      <a:r>
                        <a:rPr sz="1200" dirty="0" err="1"/>
                        <a:t>figsize</a:t>
                      </a:r>
                      <a:r>
                        <a:rPr sz="1200" dirty="0"/>
                        <a:t>=(width, height))로 </a:t>
                      </a:r>
                      <a:r>
                        <a:rPr sz="1200" dirty="0" err="1"/>
                        <a:t>지정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plt.figure(figsize=(width, height))로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 err="1"/>
                        <a:t>반환</a:t>
                      </a:r>
                      <a:r>
                        <a:rPr sz="1200" b="1" dirty="0"/>
                        <a:t>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figure와 axes 배열을 동시에 반환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 err="1"/>
                        <a:t>add_subplot</a:t>
                      </a:r>
                      <a:r>
                        <a:rPr sz="1200" dirty="0"/>
                        <a:t>() </a:t>
                      </a:r>
                      <a:r>
                        <a:rPr sz="1200" dirty="0" err="1"/>
                        <a:t>호출</a:t>
                      </a:r>
                      <a:r>
                        <a:rPr sz="1200" dirty="0"/>
                        <a:t> 시 </a:t>
                      </a:r>
                      <a:r>
                        <a:rPr sz="1200" dirty="0" err="1"/>
                        <a:t>개별</a:t>
                      </a:r>
                      <a:r>
                        <a:rPr sz="1200" dirty="0"/>
                        <a:t> Axes </a:t>
                      </a:r>
                      <a:r>
                        <a:rPr sz="1200" dirty="0" err="1"/>
                        <a:t>반환</a:t>
                      </a:r>
                      <a:endParaRPr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 err="1"/>
                        <a:t>서브플롯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레이아웃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한 번에 설정 (nrows, ncols 인자 사용)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각 </a:t>
                      </a:r>
                      <a:r>
                        <a:rPr sz="1200" dirty="0" err="1"/>
                        <a:t>서브플롯을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개별적으로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추가</a:t>
                      </a:r>
                      <a:r>
                        <a:rPr sz="1200" dirty="0"/>
                        <a:t> (</a:t>
                      </a:r>
                      <a:r>
                        <a:rPr sz="1200" dirty="0" err="1"/>
                        <a:t>add_subplot</a:t>
                      </a:r>
                      <a:r>
                        <a:rPr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 err="1"/>
                        <a:t>적합한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사용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사례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다수의 서브플롯을 그릴 때 빠르고 간결하게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 err="1"/>
                        <a:t>서브플롯을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개별적으로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세밀하게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제어할</a:t>
                      </a:r>
                      <a:r>
                        <a:rPr sz="1200" dirty="0"/>
                        <a:t> 때 </a:t>
                      </a:r>
                      <a:r>
                        <a:rPr sz="1200" dirty="0" err="1"/>
                        <a:t>유용</a:t>
                      </a:r>
                      <a:endParaRPr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축 </a:t>
                      </a:r>
                      <a:r>
                        <a:rPr sz="1200" b="1" dirty="0" err="1"/>
                        <a:t>공유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기능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sharex, sharey 옵션으로 축 공유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 err="1"/>
                        <a:t>수동으로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설정해야</a:t>
                      </a:r>
                      <a:r>
                        <a:rPr sz="1200" dirty="0"/>
                        <a:t>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 err="1"/>
                        <a:t>복잡한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레이아웃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제어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 err="1"/>
                        <a:t>자동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배치</a:t>
                      </a:r>
                      <a:r>
                        <a:rPr sz="1200" dirty="0"/>
                        <a:t>. </a:t>
                      </a:r>
                      <a:r>
                        <a:rPr sz="1200" dirty="0" err="1"/>
                        <a:t>복잡한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레이아웃에</a:t>
                      </a:r>
                      <a:r>
                        <a:rPr sz="1200" dirty="0"/>
                        <a:t> 덜 </a:t>
                      </a:r>
                      <a:r>
                        <a:rPr sz="1200" dirty="0" err="1"/>
                        <a:t>유연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 err="1"/>
                        <a:t>복잡한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레이아웃에서</a:t>
                      </a:r>
                      <a:r>
                        <a:rPr sz="1200" dirty="0"/>
                        <a:t> 더 </a:t>
                      </a:r>
                      <a:r>
                        <a:rPr sz="1200" dirty="0" err="1"/>
                        <a:t>유연하게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제어</a:t>
                      </a:r>
                      <a:r>
                        <a:rPr sz="1200" dirty="0"/>
                        <a:t> </a:t>
                      </a:r>
                      <a:r>
                        <a:rPr sz="1200" dirty="0" err="1"/>
                        <a:t>가능</a:t>
                      </a:r>
                      <a:endParaRPr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760">
                <a:tc>
                  <a:txBody>
                    <a:bodyPr/>
                    <a:lstStyle/>
                    <a:p>
                      <a:pPr algn="ctr"/>
                      <a:r>
                        <a:rPr sz="1200" b="1" dirty="0" err="1"/>
                        <a:t>사용</a:t>
                      </a:r>
                      <a:r>
                        <a:rPr sz="1200" b="1" dirty="0"/>
                        <a:t> </a:t>
                      </a:r>
                      <a:r>
                        <a:rPr sz="1200" b="1" dirty="0" err="1"/>
                        <a:t>예시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fig, axes = plt.subplots(2,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fig = </a:t>
                      </a:r>
                      <a:r>
                        <a:rPr sz="1200" dirty="0" err="1"/>
                        <a:t>plt.figure</a:t>
                      </a:r>
                      <a:r>
                        <a:rPr sz="1200" dirty="0"/>
                        <a:t>(); ax = </a:t>
                      </a:r>
                      <a:r>
                        <a:rPr sz="1200" dirty="0" err="1"/>
                        <a:t>fig.add_subplot</a:t>
                      </a:r>
                      <a:r>
                        <a:rPr sz="1200" dirty="0"/>
                        <a:t>(2, 2, 1)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30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맞춤형 </a:t>
            </a:r>
            <a:r>
              <a:rPr lang="en-US" altLang="ko-KR" dirty="0"/>
              <a:t>figure </a:t>
            </a:r>
            <a:r>
              <a:rPr lang="ko-KR" altLang="en-US" dirty="0"/>
              <a:t>레이아웃</a:t>
            </a:r>
            <a:r>
              <a:rPr lang="en-US" altLang="ko-KR" dirty="0"/>
              <a:t> </a:t>
            </a:r>
            <a:r>
              <a:rPr lang="ko-KR" altLang="en-US" dirty="0" err="1"/>
              <a:t>서브플롯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028AE-58B9-431F-ABA8-DE9C3673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GridSpec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6829D-DD3D-40E6-8041-4D5526666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캔버스 얻기</a:t>
            </a:r>
            <a:endParaRPr lang="en-US" altLang="ko-KR" dirty="0"/>
          </a:p>
          <a:p>
            <a:pPr lvl="1"/>
            <a:r>
              <a:rPr lang="en-US" altLang="ko-KR" dirty="0"/>
              <a:t>fig = </a:t>
            </a:r>
            <a:r>
              <a:rPr lang="en-US" altLang="ko-KR" dirty="0" err="1"/>
              <a:t>plt.figure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1. </a:t>
            </a:r>
            <a:r>
              <a:rPr lang="en-US" altLang="ko-KR" dirty="0" err="1"/>
              <a:t>GridSpec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en-US" altLang="ko-KR" dirty="0" err="1"/>
              <a:t>GridSpec</a:t>
            </a:r>
            <a:r>
              <a:rPr lang="en-US" altLang="ko-KR" dirty="0"/>
              <a:t> </a:t>
            </a:r>
            <a:r>
              <a:rPr lang="ko-KR" altLang="en-US" dirty="0"/>
              <a:t>객체를 생성할 때 그리드의 행과 열의 개수를 설정</a:t>
            </a:r>
            <a:endParaRPr lang="en-US" altLang="ko-KR" dirty="0"/>
          </a:p>
          <a:p>
            <a:pPr lvl="1"/>
            <a:r>
              <a:rPr lang="ko-KR" altLang="en-US" dirty="0"/>
              <a:t>인자 </a:t>
            </a:r>
            <a:r>
              <a:rPr lang="en-US" altLang="ko-KR" dirty="0"/>
              <a:t>figure</a:t>
            </a:r>
            <a:r>
              <a:rPr lang="ko-KR" altLang="en-US" dirty="0"/>
              <a:t>에 위에서 얻은 </a:t>
            </a:r>
            <a:r>
              <a:rPr lang="en-US" altLang="ko-KR" dirty="0"/>
              <a:t>fig</a:t>
            </a:r>
            <a:r>
              <a:rPr lang="ko-KR" altLang="en-US" dirty="0"/>
              <a:t>를 지정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add_subplot</a:t>
            </a:r>
            <a:r>
              <a:rPr lang="en-US" altLang="ko-KR" dirty="0"/>
              <a:t>()</a:t>
            </a:r>
            <a:r>
              <a:rPr lang="ko-KR" altLang="en-US" dirty="0"/>
              <a:t>으로 </a:t>
            </a:r>
            <a:r>
              <a:rPr lang="ko-KR" altLang="en-US" dirty="0" err="1"/>
              <a:t>서브플롯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1"/>
            <a:r>
              <a:rPr lang="en-US" altLang="ko-KR" dirty="0" err="1"/>
              <a:t>GridSpec</a:t>
            </a:r>
            <a:r>
              <a:rPr lang="en-US" altLang="ko-KR" dirty="0"/>
              <a:t> </a:t>
            </a:r>
            <a:r>
              <a:rPr lang="ko-KR" altLang="en-US" dirty="0"/>
              <a:t>객체 내에서 </a:t>
            </a:r>
            <a:r>
              <a:rPr lang="ko-KR" altLang="en-US" dirty="0" err="1"/>
              <a:t>서브플롯의</a:t>
            </a:r>
            <a:r>
              <a:rPr lang="ko-KR" altLang="en-US" dirty="0"/>
              <a:t> 위치를</a:t>
            </a:r>
            <a:r>
              <a:rPr lang="en-US" altLang="ko-KR" dirty="0"/>
              <a:t> </a:t>
            </a:r>
            <a:r>
              <a:rPr lang="ko-KR" altLang="en-US" dirty="0"/>
              <a:t>지정한 </a:t>
            </a:r>
            <a:r>
              <a:rPr lang="en-US" altLang="ko-KR" dirty="0" err="1"/>
              <a:t>Gridspec</a:t>
            </a:r>
            <a:r>
              <a:rPr lang="en-US" altLang="ko-KR" dirty="0"/>
              <a:t> </a:t>
            </a:r>
            <a:r>
              <a:rPr lang="ko-KR" altLang="en-US" dirty="0"/>
              <a:t>인스턴스를 지정</a:t>
            </a:r>
            <a:endParaRPr lang="en-US" altLang="ko-KR" dirty="0"/>
          </a:p>
          <a:p>
            <a:pPr lvl="2"/>
            <a:r>
              <a:rPr lang="en-US" altLang="ko-KR" dirty="0" err="1"/>
              <a:t>Gridspec</a:t>
            </a:r>
            <a:r>
              <a:rPr lang="ko-KR" altLang="en-US" dirty="0"/>
              <a:t>의 요소는 일반적으로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배열처럼 처마 방식으로 참조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열의 레이아웃을 </a:t>
            </a:r>
            <a:r>
              <a:rPr lang="en-US" altLang="ko-KR" dirty="0" err="1"/>
              <a:t>GridSpec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14B6DC-08B1-4562-8BC8-7CA6AF5368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서브플롯의</a:t>
            </a:r>
            <a:r>
              <a:rPr lang="ko-KR" altLang="en-US" dirty="0"/>
              <a:t> 크기와 위치를 세밀하게 조정하고 싶을 때는 </a:t>
            </a:r>
            <a:r>
              <a:rPr lang="en-US" altLang="ko-KR" dirty="0" err="1"/>
              <a:t>GridSpec</a:t>
            </a:r>
            <a:r>
              <a:rPr lang="ko-KR" altLang="en-US" dirty="0"/>
              <a:t>을 사용하는 것이 적합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078952-0D93-4F5C-A5D8-0F613DD6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06" y="4856193"/>
            <a:ext cx="4305300" cy="1971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FCB000-6B47-4A67-9B74-F92772F57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990" y="4218043"/>
            <a:ext cx="4305301" cy="32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2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패키지 </a:t>
            </a:r>
            <a:r>
              <a:rPr lang="en-US" altLang="ko-KR" dirty="0"/>
              <a:t>matplotlib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과학 및 엔지니어링 분야에서 데이터를 시각적으로 탐색하고 표현하는 데 널리 사용</a:t>
            </a:r>
            <a:endParaRPr lang="en-US" altLang="ko-KR" dirty="0"/>
          </a:p>
          <a:p>
            <a:r>
              <a:rPr lang="ko-KR" altLang="en-US" dirty="0"/>
              <a:t>다양한 차트</a:t>
            </a:r>
            <a:r>
              <a:rPr lang="en-US" altLang="ko-KR" dirty="0"/>
              <a:t>, </a:t>
            </a:r>
            <a:r>
              <a:rPr lang="ko-KR" altLang="en-US" dirty="0"/>
              <a:t>플롯</a:t>
            </a:r>
            <a:r>
              <a:rPr lang="en-US" altLang="ko-KR" dirty="0"/>
              <a:t>, </a:t>
            </a:r>
            <a:r>
              <a:rPr lang="ko-KR" altLang="en-US" dirty="0"/>
              <a:t>히스토그램 등을 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그래픽 그림을 생성하는 데 사용되는 데이터 시각화 라이브러리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672EC059-5A6B-4023-BA41-07E6A817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630" y="2505850"/>
            <a:ext cx="6184272" cy="485873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1592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4E731-0609-43DC-A964-AAB18378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슬라이스를 활용한 </a:t>
            </a:r>
            <a:r>
              <a:rPr lang="en-US" altLang="ko-KR" dirty="0" err="1"/>
              <a:t>GridSpec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FADCB9-A582-4664-8096-E57CCE843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Gridspec</a:t>
            </a:r>
            <a:r>
              <a:rPr lang="ko-KR" altLang="en-US" dirty="0"/>
              <a:t>의 장점</a:t>
            </a:r>
            <a:endParaRPr lang="en-US" altLang="ko-KR" dirty="0"/>
          </a:p>
          <a:p>
            <a:pPr lvl="1"/>
            <a:r>
              <a:rPr lang="ko-KR" altLang="en-US" dirty="0"/>
              <a:t>적절히 행과 열을 합친 하위 그림을 생성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열의 그리드 배치</a:t>
            </a:r>
            <a:endParaRPr lang="en-US" altLang="ko-KR" dirty="0"/>
          </a:p>
          <a:p>
            <a:pPr lvl="1"/>
            <a:r>
              <a:rPr lang="en-US" altLang="ko-KR" dirty="0"/>
              <a:t>fig3 = </a:t>
            </a:r>
            <a:r>
              <a:rPr lang="en-US" altLang="ko-KR" dirty="0" err="1"/>
              <a:t>plt.figure</a:t>
            </a:r>
            <a:r>
              <a:rPr lang="en-US" altLang="ko-KR" dirty="0"/>
              <a:t>(</a:t>
            </a:r>
            <a:r>
              <a:rPr lang="en-US" altLang="ko-KR" dirty="0" err="1"/>
              <a:t>constrained_layout</a:t>
            </a:r>
            <a:r>
              <a:rPr lang="en-US" altLang="ko-KR" dirty="0"/>
              <a:t>=True)</a:t>
            </a:r>
          </a:p>
          <a:p>
            <a:pPr lvl="1"/>
            <a:r>
              <a:rPr lang="en-US" altLang="ko-KR" dirty="0" err="1"/>
              <a:t>gs</a:t>
            </a:r>
            <a:r>
              <a:rPr lang="en-US" altLang="ko-KR" dirty="0"/>
              <a:t> = fig3.add_gridspec(3, 3)</a:t>
            </a:r>
          </a:p>
          <a:p>
            <a:r>
              <a:rPr lang="en-US" altLang="ko-KR" dirty="0" err="1"/>
              <a:t>gs</a:t>
            </a:r>
            <a:r>
              <a:rPr lang="en-US" altLang="ko-KR" dirty="0"/>
              <a:t>[0, :]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행과 모든 열의 배치하는 </a:t>
            </a:r>
            <a:r>
              <a:rPr lang="ko-KR" altLang="en-US" dirty="0" err="1"/>
              <a:t>서브플롯</a:t>
            </a:r>
            <a:endParaRPr lang="en-US" altLang="ko-KR" dirty="0"/>
          </a:p>
          <a:p>
            <a:pPr lvl="1"/>
            <a:r>
              <a:rPr lang="en-US" altLang="ko-KR" dirty="0"/>
              <a:t>f3_ax1 = fig3.add_subplot(</a:t>
            </a:r>
            <a:r>
              <a:rPr lang="en-US" altLang="ko-KR" dirty="0" err="1"/>
              <a:t>gs</a:t>
            </a:r>
            <a:r>
              <a:rPr lang="en-US" altLang="ko-KR" dirty="0"/>
              <a:t>[0, :])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7E89DC-E7C1-47C8-B970-F01746D559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3F8926-7B5C-4899-9DAF-040F7A6B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22" y="4048895"/>
            <a:ext cx="3340707" cy="31219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A6E806-6854-4FA9-8F48-C6554C45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97" y="3654102"/>
            <a:ext cx="4918688" cy="37107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01804F-DE24-4D78-98CE-FA71794CDB8F}"/>
              </a:ext>
            </a:extLst>
          </p:cNvPr>
          <p:cNvSpPr/>
          <p:nvPr/>
        </p:nvSpPr>
        <p:spPr>
          <a:xfrm>
            <a:off x="5460297" y="3654102"/>
            <a:ext cx="4918688" cy="12411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473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GridSpec</a:t>
            </a:r>
            <a:r>
              <a:rPr lang="ko-KR" altLang="en-US" dirty="0"/>
              <a:t>을 활용한 다양한 그리드 레이아웃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행</a:t>
            </a:r>
            <a:r>
              <a:rPr lang="en-US" altLang="ko-KR" dirty="0"/>
              <a:t>, 39</a:t>
            </a:r>
            <a:r>
              <a:rPr lang="ko-KR" altLang="en-US" dirty="0"/>
              <a:t>열의 배치 형태의 </a:t>
            </a:r>
            <a:r>
              <a:rPr lang="en-US" altLang="ko-KR" dirty="0" err="1"/>
              <a:t>GridSpec</a:t>
            </a:r>
            <a:endParaRPr lang="en-US" altLang="ko-KR" dirty="0"/>
          </a:p>
          <a:p>
            <a:pPr lvl="1"/>
            <a:r>
              <a:rPr lang="ko-KR" altLang="en-US" dirty="0" err="1"/>
              <a:t>서브플롯</a:t>
            </a:r>
            <a:r>
              <a:rPr lang="ko-KR" altLang="en-US" dirty="0"/>
              <a:t> </a:t>
            </a:r>
            <a:r>
              <a:rPr lang="en-US" altLang="ko-KR" dirty="0"/>
              <a:t>ax1</a:t>
            </a:r>
            <a:r>
              <a:rPr lang="ko-KR" altLang="en-US" dirty="0"/>
              <a:t>은 </a:t>
            </a:r>
            <a:r>
              <a:rPr lang="ko-KR" altLang="en-US" dirty="0" err="1"/>
              <a:t>슬라이싱</a:t>
            </a:r>
            <a:r>
              <a:rPr lang="ko-KR" altLang="en-US" dirty="0"/>
              <a:t> 배열 참조 </a:t>
            </a:r>
            <a:r>
              <a:rPr lang="en-US" altLang="ko-KR" dirty="0" err="1"/>
              <a:t>gs</a:t>
            </a:r>
            <a:r>
              <a:rPr lang="en-US" altLang="ko-KR" dirty="0"/>
              <a:t>[:6, :35]</a:t>
            </a:r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행에서 </a:t>
            </a:r>
            <a:r>
              <a:rPr lang="en-US" altLang="ko-KR" dirty="0"/>
              <a:t>5</a:t>
            </a:r>
            <a:r>
              <a:rPr lang="ko-KR" altLang="en-US" dirty="0"/>
              <a:t>행까지</a:t>
            </a:r>
            <a:r>
              <a:rPr lang="en-US" altLang="ko-KR" dirty="0"/>
              <a:t>, 0</a:t>
            </a:r>
            <a:r>
              <a:rPr lang="ko-KR" altLang="en-US" dirty="0"/>
              <a:t>열에서 </a:t>
            </a:r>
            <a:r>
              <a:rPr lang="en-US" altLang="ko-KR" dirty="0"/>
              <a:t>34</a:t>
            </a:r>
            <a:r>
              <a:rPr lang="ko-KR" altLang="en-US" dirty="0" err="1"/>
              <a:t>열까지를</a:t>
            </a:r>
            <a:r>
              <a:rPr lang="ko-KR" altLang="en-US" dirty="0"/>
              <a:t> 통합하는 배치</a:t>
            </a:r>
            <a:endParaRPr lang="en-US" altLang="ko-KR" dirty="0"/>
          </a:p>
          <a:p>
            <a:pPr lvl="2"/>
            <a:r>
              <a:rPr lang="ko-KR" altLang="en-US" dirty="0"/>
              <a:t>마찬가지로 </a:t>
            </a:r>
            <a:r>
              <a:rPr lang="en-US" altLang="ko-KR" dirty="0"/>
              <a:t>ax2</a:t>
            </a:r>
            <a:r>
              <a:rPr lang="ko-KR" altLang="en-US" dirty="0"/>
              <a:t>는 </a:t>
            </a:r>
            <a:r>
              <a:rPr lang="en-US" altLang="ko-KR" dirty="0"/>
              <a:t>6</a:t>
            </a:r>
            <a:r>
              <a:rPr lang="ko-KR" altLang="en-US" dirty="0"/>
              <a:t>행에서 마지막 행까지</a:t>
            </a:r>
            <a:r>
              <a:rPr lang="en-US" altLang="ko-KR" dirty="0"/>
              <a:t>, </a:t>
            </a:r>
            <a:r>
              <a:rPr lang="ko-KR" altLang="en-US" dirty="0"/>
              <a:t>모든 열을 통합하는 배치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D2B7B-85D6-4F0E-A1F5-C5236A43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34" y="3000631"/>
            <a:ext cx="3162300" cy="1381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4E360F-56E1-4C12-836E-CB73369F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07" y="2979367"/>
            <a:ext cx="52673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20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819E9-E351-4B2D-83BA-90286AA1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삼각함수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E9250-3E00-4158-B2EB-EE4FCADC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7F45D1-F2CB-4EAB-9619-136C5D51FD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5257AC-568B-426D-BFAA-46130509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78" y="2104951"/>
            <a:ext cx="3514725" cy="2295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D5E12E-ABC4-42A3-9432-8143A950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246" y="2104951"/>
            <a:ext cx="51720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7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6B577-C96D-4764-AA9F-3CF4CFAE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난수 </a:t>
            </a:r>
            <a:r>
              <a:rPr lang="en-US" altLang="ko-KR" dirty="0"/>
              <a:t>[0, 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F6140-1BB6-4960-9E88-5ED01C4E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numpy.randomn.rand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2F37AE-16DB-4DFE-9B58-A362EF135D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3928E3-2050-4C05-B8AF-3DCE5AD0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1" y="2124952"/>
            <a:ext cx="3838575" cy="1714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A0C0E1-B5D1-41CF-9FC3-F9B24CC5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80" y="2124952"/>
            <a:ext cx="5353050" cy="518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D60341-D910-4043-B3A5-6A6FF83285B9}"/>
              </a:ext>
            </a:extLst>
          </p:cNvPr>
          <p:cNvSpPr/>
          <p:nvPr/>
        </p:nvSpPr>
        <p:spPr>
          <a:xfrm>
            <a:off x="4931975" y="4270510"/>
            <a:ext cx="413931" cy="3337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5DFA7F-1147-4DCE-9431-32385E862AAB}"/>
              </a:ext>
            </a:extLst>
          </p:cNvPr>
          <p:cNvSpPr/>
          <p:nvPr/>
        </p:nvSpPr>
        <p:spPr>
          <a:xfrm>
            <a:off x="4869575" y="6972788"/>
            <a:ext cx="1455921" cy="3337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55981D-232A-4E10-BF54-E75B75425370}"/>
              </a:ext>
            </a:extLst>
          </p:cNvPr>
          <p:cNvSpPr/>
          <p:nvPr/>
        </p:nvSpPr>
        <p:spPr>
          <a:xfrm>
            <a:off x="6374648" y="6972788"/>
            <a:ext cx="1455921" cy="3337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88101A-6867-4556-A13D-99E27899E1C2}"/>
              </a:ext>
            </a:extLst>
          </p:cNvPr>
          <p:cNvSpPr/>
          <p:nvPr/>
        </p:nvSpPr>
        <p:spPr>
          <a:xfrm>
            <a:off x="4940076" y="4823184"/>
            <a:ext cx="413931" cy="3337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8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96EA5-6CE3-4C23-BF8F-300B6CAA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imshow</a:t>
            </a:r>
            <a:r>
              <a:rPr lang="en-US" altLang="ko-KR" dirty="0"/>
              <a:t>(…, </a:t>
            </a:r>
            <a:r>
              <a:rPr lang="en-US" altLang="ko-KR" dirty="0" err="1"/>
              <a:t>cmp</a:t>
            </a:r>
            <a:r>
              <a:rPr lang="en-US" altLang="ko-KR" dirty="0"/>
              <a:t>=“Purples”)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9EACC-A0BF-4E52-9B3C-C9A255A2E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행</a:t>
            </a:r>
            <a:r>
              <a:rPr lang="en-US" altLang="ko-KR" dirty="0"/>
              <a:t>, 35</a:t>
            </a:r>
            <a:r>
              <a:rPr lang="ko-KR" altLang="en-US" dirty="0"/>
              <a:t>열의 난수와 </a:t>
            </a:r>
            <a:r>
              <a:rPr lang="en-US" altLang="ko-KR" dirty="0"/>
              <a:t>2</a:t>
            </a:r>
            <a:r>
              <a:rPr lang="ko-KR" altLang="en-US" dirty="0"/>
              <a:t>행</a:t>
            </a:r>
            <a:r>
              <a:rPr lang="en-US" altLang="ko-KR" dirty="0"/>
              <a:t>, 38</a:t>
            </a:r>
            <a:r>
              <a:rPr lang="ko-KR" altLang="en-US" dirty="0"/>
              <a:t>열의 이미지를 </a:t>
            </a:r>
            <a:r>
              <a:rPr lang="en-US" altLang="ko-KR" dirty="0" err="1"/>
              <a:t>GridSpec</a:t>
            </a:r>
            <a:r>
              <a:rPr lang="ko-KR" altLang="en-US" dirty="0"/>
              <a:t>으로 레이아웃을 배치해 그린 그림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222D9-6CCA-47ED-A882-875389BEFE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BC07E9-9F76-46B3-A9FD-EEE887D3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89" y="2189162"/>
            <a:ext cx="3190875" cy="3181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EBBC36-0FE6-4D20-9F5C-5F4C7D51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116" y="2189162"/>
            <a:ext cx="5981163" cy="3181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B59A63-A89F-4AAC-A36B-9DA492357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409" y="5700392"/>
            <a:ext cx="5362575" cy="247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F052A1-CD5C-457B-BD54-95FFA52E3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209" y="3660774"/>
            <a:ext cx="54387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86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46385-8B75-49E8-A95D-B3C808AE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axes.annotate</a:t>
            </a:r>
            <a:r>
              <a:rPr lang="en-US" altLang="ko-KR" dirty="0"/>
              <a:t>()</a:t>
            </a:r>
            <a:r>
              <a:rPr lang="ko-KR" altLang="en-US" dirty="0"/>
              <a:t>로 텍스트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CF14C6-BC87-4F30-893E-4FF980CC5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 err="1"/>
              <a:t>xy</a:t>
            </a:r>
            <a:r>
              <a:rPr lang="en-US" altLang="ko-KR" dirty="0"/>
              <a:t>=(0.5, 0.5), </a:t>
            </a:r>
            <a:r>
              <a:rPr lang="en-US" altLang="ko-KR" dirty="0" err="1"/>
              <a:t>xycoords</a:t>
            </a:r>
            <a:r>
              <a:rPr lang="en-US" altLang="ko-KR" dirty="0"/>
              <a:t>='axes fraction’</a:t>
            </a:r>
          </a:p>
          <a:p>
            <a:pPr lvl="1"/>
            <a:r>
              <a:rPr lang="ko-KR" altLang="en-US" dirty="0"/>
              <a:t>각 그림의 중앙에 글자 쓰기</a:t>
            </a:r>
            <a:endParaRPr lang="en-US" altLang="ko-KR" dirty="0"/>
          </a:p>
          <a:p>
            <a:pPr lvl="2"/>
            <a:r>
              <a:rPr lang="en-US" altLang="ko-KR" dirty="0"/>
              <a:t>'axes fraction'</a:t>
            </a:r>
          </a:p>
          <a:p>
            <a:pPr lvl="3"/>
            <a:r>
              <a:rPr lang="en-US" altLang="ko-KR" dirty="0"/>
              <a:t>Fraction of Axes from lower left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EFA4DA-48CB-4228-9FC7-39388DAA0B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F118F0-A81A-418E-A623-1D4EF5B4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0" y="3116585"/>
            <a:ext cx="5429250" cy="2647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54816E-4CD7-43B5-ABE0-C1DF6B1CB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35" y="3100086"/>
            <a:ext cx="4726948" cy="35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48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9FAFE-C764-47DC-A6B1-F59A9FA0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가로와 세로 비율로 레이아웃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1318A0-0D99-4A43-9344-C98A4DD8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서브플롯의</a:t>
            </a:r>
            <a:r>
              <a:rPr lang="ko-KR" altLang="en-US" dirty="0"/>
              <a:t> 가로와 세로의 길이 비율을 각각 지정하는 옵션</a:t>
            </a:r>
            <a:endParaRPr lang="en-US" altLang="ko-KR" dirty="0"/>
          </a:p>
          <a:p>
            <a:pPr lvl="1"/>
            <a:r>
              <a:rPr lang="en-US" altLang="ko-KR" dirty="0" err="1"/>
              <a:t>width_ratios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height_ratios</a:t>
            </a:r>
            <a:r>
              <a:rPr lang="en-US" altLang="ko-KR" dirty="0"/>
              <a:t> </a:t>
            </a:r>
            <a:r>
              <a:rPr lang="ko-KR" altLang="en-US" dirty="0"/>
              <a:t>매개변수</a:t>
            </a:r>
            <a:endParaRPr lang="en-US" altLang="ko-KR" dirty="0"/>
          </a:p>
          <a:p>
            <a:pPr lvl="2"/>
            <a:r>
              <a:rPr lang="ko-KR" altLang="en-US" dirty="0"/>
              <a:t>인자 유형은 상대 비율의 숫자 목록</a:t>
            </a:r>
            <a:endParaRPr lang="en-US" altLang="ko-KR" dirty="0"/>
          </a:p>
          <a:p>
            <a:pPr lvl="1"/>
            <a:r>
              <a:rPr lang="en-US" altLang="ko-KR" dirty="0" err="1"/>
              <a:t>width_ratios</a:t>
            </a:r>
            <a:r>
              <a:rPr lang="en-US" altLang="ko-KR" dirty="0"/>
              <a:t>=[3, 1]</a:t>
            </a:r>
          </a:p>
          <a:p>
            <a:pPr lvl="2"/>
            <a:r>
              <a:rPr lang="ko-KR" altLang="en-US" dirty="0"/>
              <a:t>가로의</a:t>
            </a:r>
            <a:r>
              <a:rPr lang="en-US" altLang="ko-KR" dirty="0"/>
              <a:t> </a:t>
            </a:r>
            <a:r>
              <a:rPr lang="ko-KR" altLang="en-US" dirty="0"/>
              <a:t>비율을 </a:t>
            </a:r>
            <a:r>
              <a:rPr lang="en-US" altLang="ko-KR" dirty="0"/>
              <a:t>3: 1</a:t>
            </a:r>
          </a:p>
          <a:p>
            <a:pPr lvl="1"/>
            <a:r>
              <a:rPr lang="en-US" altLang="ko-KR" dirty="0" err="1"/>
              <a:t>height_ratios</a:t>
            </a:r>
            <a:r>
              <a:rPr lang="en-US" altLang="ko-KR" dirty="0"/>
              <a:t>=[1, 2]</a:t>
            </a:r>
          </a:p>
          <a:p>
            <a:pPr lvl="2"/>
            <a:r>
              <a:rPr lang="ko-KR" altLang="en-US" dirty="0"/>
              <a:t>세로의</a:t>
            </a:r>
            <a:r>
              <a:rPr lang="en-US" altLang="ko-KR" dirty="0"/>
              <a:t> </a:t>
            </a:r>
            <a:r>
              <a:rPr lang="ko-KR" altLang="en-US" dirty="0"/>
              <a:t>비율을 </a:t>
            </a:r>
            <a:r>
              <a:rPr lang="en-US" altLang="ko-KR" dirty="0"/>
              <a:t>1: 2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5A40E-3BA5-44E3-8AAE-9A5ED5C9557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E338AD-CF7B-48A5-A27B-59C911D5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16" y="2302272"/>
            <a:ext cx="5220490" cy="4165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B9AF71-5EB2-4D60-BAF1-A7580A12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1" y="4273386"/>
            <a:ext cx="4733925" cy="275272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9F1970-9799-4253-B5CD-6D9B1F6A3EEF}"/>
              </a:ext>
            </a:extLst>
          </p:cNvPr>
          <p:cNvCxnSpPr/>
          <p:nvPr/>
        </p:nvCxnSpPr>
        <p:spPr>
          <a:xfrm>
            <a:off x="451368" y="4342874"/>
            <a:ext cx="0" cy="92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BC63A2-7A2F-4C26-9E5D-65C5E03C51FA}"/>
              </a:ext>
            </a:extLst>
          </p:cNvPr>
          <p:cNvCxnSpPr>
            <a:cxnSpLocks/>
          </p:cNvCxnSpPr>
          <p:nvPr/>
        </p:nvCxnSpPr>
        <p:spPr>
          <a:xfrm>
            <a:off x="454779" y="5389416"/>
            <a:ext cx="0" cy="1636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0E78E1-93E9-4B5D-988B-6C4D8F72F1F4}"/>
              </a:ext>
            </a:extLst>
          </p:cNvPr>
          <p:cNvSpPr txBox="1"/>
          <p:nvPr/>
        </p:nvSpPr>
        <p:spPr>
          <a:xfrm>
            <a:off x="185843" y="46509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32A621-CC5E-4F19-B47B-503B41CB8D02}"/>
              </a:ext>
            </a:extLst>
          </p:cNvPr>
          <p:cNvSpPr txBox="1"/>
          <p:nvPr/>
        </p:nvSpPr>
        <p:spPr>
          <a:xfrm>
            <a:off x="143475" y="59168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28B6AFC-AA0A-4A66-97BB-C8AF94C7DB05}"/>
              </a:ext>
            </a:extLst>
          </p:cNvPr>
          <p:cNvCxnSpPr/>
          <p:nvPr/>
        </p:nvCxnSpPr>
        <p:spPr>
          <a:xfrm>
            <a:off x="644921" y="4201744"/>
            <a:ext cx="3160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29F4CC-8FB4-4E1A-9495-33A1054237E5}"/>
              </a:ext>
            </a:extLst>
          </p:cNvPr>
          <p:cNvCxnSpPr>
            <a:cxnSpLocks/>
          </p:cNvCxnSpPr>
          <p:nvPr/>
        </p:nvCxnSpPr>
        <p:spPr>
          <a:xfrm>
            <a:off x="3867274" y="4201744"/>
            <a:ext cx="1511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A0501A-E6C0-4E70-A5AB-7E9A627A0839}"/>
              </a:ext>
            </a:extLst>
          </p:cNvPr>
          <p:cNvSpPr txBox="1"/>
          <p:nvPr/>
        </p:nvSpPr>
        <p:spPr>
          <a:xfrm>
            <a:off x="2069496" y="38324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C09253-20B6-4C46-8B62-55873D9D581E}"/>
              </a:ext>
            </a:extLst>
          </p:cNvPr>
          <p:cNvSpPr txBox="1"/>
          <p:nvPr/>
        </p:nvSpPr>
        <p:spPr>
          <a:xfrm>
            <a:off x="4467408" y="38629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856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9FAFE-C764-47DC-A6B1-F59A9FA0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가로와 세로 비율로 레이아웃 배치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1318A0-0D99-4A43-9344-C98A4DD8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서브플롯의</a:t>
            </a:r>
            <a:r>
              <a:rPr lang="ko-KR" altLang="en-US" dirty="0"/>
              <a:t> 가로와 세로의 길이 비율을 각각 지정하는 옵션</a:t>
            </a:r>
            <a:endParaRPr lang="en-US" altLang="ko-KR" dirty="0"/>
          </a:p>
          <a:p>
            <a:pPr lvl="1"/>
            <a:r>
              <a:rPr lang="en-US" altLang="ko-KR" dirty="0" err="1"/>
              <a:t>width_ratios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height_ratios</a:t>
            </a:r>
            <a:r>
              <a:rPr lang="en-US" altLang="ko-KR" dirty="0"/>
              <a:t> </a:t>
            </a:r>
            <a:r>
              <a:rPr lang="ko-KR" altLang="en-US" dirty="0"/>
              <a:t>매개변수</a:t>
            </a:r>
            <a:endParaRPr lang="en-US" altLang="ko-KR" dirty="0"/>
          </a:p>
          <a:p>
            <a:pPr lvl="2"/>
            <a:r>
              <a:rPr lang="ko-KR" altLang="en-US" dirty="0"/>
              <a:t>인자 유형은 상대 비율의 숫자 목록</a:t>
            </a:r>
            <a:endParaRPr lang="en-US" altLang="ko-KR" dirty="0"/>
          </a:p>
          <a:p>
            <a:pPr lvl="2"/>
            <a:r>
              <a:rPr lang="en-US" altLang="ko-KR" dirty="0" err="1"/>
              <a:t>width_ratios</a:t>
            </a:r>
            <a:r>
              <a:rPr lang="en-US" altLang="ko-KR" dirty="0"/>
              <a:t>=[2, 4, 8]</a:t>
            </a:r>
            <a:r>
              <a:rPr lang="ko-KR" altLang="en-US" dirty="0"/>
              <a:t>과 </a:t>
            </a:r>
            <a:r>
              <a:rPr lang="en-US" altLang="ko-KR" dirty="0" err="1"/>
              <a:t>width_ratios</a:t>
            </a:r>
            <a:r>
              <a:rPr lang="en-US" altLang="ko-KR" dirty="0"/>
              <a:t>=[1, 2, 4]</a:t>
            </a:r>
            <a:r>
              <a:rPr lang="ko-KR" altLang="en-US" dirty="0"/>
              <a:t>는 같은 의미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열로 배치한 </a:t>
            </a:r>
            <a:r>
              <a:rPr lang="ko-KR" altLang="en-US" dirty="0" err="1"/>
              <a:t>서브플롯</a:t>
            </a:r>
            <a:endParaRPr lang="en-US" altLang="ko-KR" dirty="0"/>
          </a:p>
          <a:p>
            <a:pPr lvl="2"/>
            <a:r>
              <a:rPr lang="ko-KR" altLang="en-US" dirty="0"/>
              <a:t>가로를 각각 </a:t>
            </a:r>
            <a:r>
              <a:rPr lang="en-US" altLang="ko-KR" dirty="0"/>
              <a:t>widths = [2, 3, 1.5]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3"/>
            <a:r>
              <a:rPr lang="ko-KR" altLang="en-US" dirty="0"/>
              <a:t>소수를 빼고 </a:t>
            </a:r>
            <a:r>
              <a:rPr lang="en-US" altLang="ko-KR" dirty="0"/>
              <a:t>widths = [4, 6, 3]</a:t>
            </a:r>
            <a:r>
              <a:rPr lang="ko-KR" altLang="en-US" dirty="0"/>
              <a:t>으로 해도 같은 결과</a:t>
            </a:r>
            <a:endParaRPr lang="en-US" altLang="ko-KR" dirty="0"/>
          </a:p>
          <a:p>
            <a:pPr lvl="2"/>
            <a:r>
              <a:rPr lang="ko-KR" altLang="en-US" dirty="0"/>
              <a:t>세로를 </a:t>
            </a:r>
            <a:r>
              <a:rPr lang="en-US" altLang="ko-KR" dirty="0"/>
              <a:t>heights = [1, 3, 2]</a:t>
            </a:r>
            <a:r>
              <a:rPr lang="ko-KR" altLang="en-US" dirty="0"/>
              <a:t>로 지정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5A40E-3BA5-44E3-8AAE-9A5ED5C9557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26EDE0-0733-49E5-A407-348ACD60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53" y="4131242"/>
            <a:ext cx="5867400" cy="2628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8ED823-0AE4-4D7A-ABBB-E13B663C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5" y="3859231"/>
            <a:ext cx="4169380" cy="314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63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그리드 </a:t>
            </a:r>
            <a:r>
              <a:rPr lang="ko-KR" altLang="en-US" dirty="0" err="1"/>
              <a:t>서브플롯의</a:t>
            </a:r>
            <a:r>
              <a:rPr lang="ko-KR" altLang="en-US" dirty="0"/>
              <a:t> 추가와 삭제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서브플롯과</a:t>
            </a:r>
            <a:r>
              <a:rPr lang="ko-KR" altLang="en-US" dirty="0"/>
              <a:t> </a:t>
            </a:r>
            <a:r>
              <a:rPr lang="en-US" altLang="ko-KR" dirty="0" err="1"/>
              <a:t>axes.get_gridspec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 err="1"/>
              <a:t>서브플롯이</a:t>
            </a:r>
            <a:r>
              <a:rPr lang="ko-KR" altLang="en-US" dirty="0"/>
              <a:t> 속해 있는 </a:t>
            </a:r>
            <a:r>
              <a:rPr lang="en-US" altLang="ko-KR" dirty="0" err="1"/>
              <a:t>GridSpec</a:t>
            </a:r>
            <a:r>
              <a:rPr lang="en-US" altLang="ko-KR" dirty="0"/>
              <a:t> </a:t>
            </a:r>
            <a:r>
              <a:rPr lang="ko-KR" altLang="en-US" dirty="0"/>
              <a:t>객체를 반환하는 역할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열의 그리드 배치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메소드 </a:t>
            </a:r>
            <a:r>
              <a:rPr lang="en-US" altLang="ko-KR" dirty="0" err="1"/>
              <a:t>get_gridspec</a:t>
            </a:r>
            <a:r>
              <a:rPr lang="en-US" altLang="ko-KR" dirty="0"/>
              <a:t>()</a:t>
            </a:r>
            <a:r>
              <a:rPr lang="ko-KR" altLang="en-US" dirty="0"/>
              <a:t>의 결과를 </a:t>
            </a:r>
            <a:r>
              <a:rPr lang="en-US" altLang="ko-KR" dirty="0" err="1"/>
              <a:t>gs</a:t>
            </a:r>
            <a:r>
              <a:rPr lang="ko-KR" altLang="en-US" dirty="0"/>
              <a:t>에 저장해 </a:t>
            </a:r>
            <a:r>
              <a:rPr lang="ko-KR" altLang="en-US" dirty="0" err="1"/>
              <a:t>서브플롯으로</a:t>
            </a:r>
            <a:r>
              <a:rPr lang="ko-KR" altLang="en-US" dirty="0"/>
              <a:t> 추가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서브플롯을</a:t>
            </a:r>
            <a:r>
              <a:rPr lang="ko-KR" altLang="en-US" dirty="0"/>
              <a:t> 이용하여 대부분의 </a:t>
            </a:r>
            <a:r>
              <a:rPr lang="ko-KR" altLang="en-US" dirty="0" err="1"/>
              <a:t>서브플롯을</a:t>
            </a:r>
            <a:r>
              <a:rPr lang="ko-KR" altLang="en-US" dirty="0"/>
              <a:t> 만든 후 일부를 제거하고 결합하는 것이 편리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1AA5F-BF4A-48F7-99CC-9A3D13E99C1F}"/>
              </a:ext>
            </a:extLst>
          </p:cNvPr>
          <p:cNvSpPr txBox="1"/>
          <p:nvPr/>
        </p:nvSpPr>
        <p:spPr>
          <a:xfrm>
            <a:off x="1044650" y="2934592"/>
            <a:ext cx="6044608" cy="3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fig7, f7_axs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plt.subplots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ncols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nrows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39AA7-6ECE-4A24-957D-A9568EF939FE}"/>
              </a:ext>
            </a:extLst>
          </p:cNvPr>
          <p:cNvSpPr txBox="1"/>
          <p:nvPr/>
        </p:nvSpPr>
        <p:spPr>
          <a:xfrm>
            <a:off x="1044650" y="3927803"/>
            <a:ext cx="6044608" cy="301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 import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matplotlib.pyplot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as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plt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 from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matplotlib.gridspec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import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GridSpec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fig7, f7_axs </a:t>
            </a: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plt.subplots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ncols</a:t>
            </a: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nrows</a:t>
            </a: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gs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f7_axs[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].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get_gridspec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 </a:t>
            </a:r>
            <a:r>
              <a:rPr lang="en-US" altLang="ko-KR" sz="1600" kern="0" spc="0" dirty="0">
                <a:solidFill>
                  <a:srgbClr val="066DE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print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gs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GridSpec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gs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f7_axs[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].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get_gridspec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 </a:t>
            </a:r>
            <a:r>
              <a:rPr lang="en-US" altLang="ko-KR" sz="1600" kern="0" spc="0" dirty="0">
                <a:solidFill>
                  <a:srgbClr val="066DE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print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gs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GridSpec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600" kern="0" spc="0" dirty="0">
                <a:solidFill>
                  <a:srgbClr val="0099CC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9E10BEEC-5B64-4E51-B8F2-BE14795CC7A3}"/>
              </a:ext>
            </a:extLst>
          </p:cNvPr>
          <p:cNvSpPr/>
          <p:nvPr/>
        </p:nvSpPr>
        <p:spPr>
          <a:xfrm>
            <a:off x="6145197" y="5786530"/>
            <a:ext cx="1318651" cy="723928"/>
          </a:xfrm>
          <a:prstGeom prst="wedgeRectCallout">
            <a:avLst>
              <a:gd name="adj1" fmla="val -317194"/>
              <a:gd name="adj2" fmla="val -32906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00FF"/>
                </a:solidFill>
              </a:rPr>
              <a:t>반환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값은 동일한 객체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790A38A9-4769-40BF-94E2-15989E12B899}"/>
              </a:ext>
            </a:extLst>
          </p:cNvPr>
          <p:cNvSpPr/>
          <p:nvPr/>
        </p:nvSpPr>
        <p:spPr>
          <a:xfrm>
            <a:off x="6143359" y="5784692"/>
            <a:ext cx="1318651" cy="723928"/>
          </a:xfrm>
          <a:prstGeom prst="wedgeRectCallout">
            <a:avLst>
              <a:gd name="adj1" fmla="val -316358"/>
              <a:gd name="adj2" fmla="val 87318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00FF"/>
                </a:solidFill>
              </a:rPr>
              <a:t>반환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값은 동일한 객체</a:t>
            </a:r>
          </a:p>
        </p:txBody>
      </p:sp>
    </p:spTree>
    <p:extLst>
      <p:ext uri="{BB962C8B-B14F-4D97-AF65-F5344CB8AC3E}">
        <p14:creationId xmlns:p14="http://schemas.microsoft.com/office/powerpoint/2010/main" val="4221056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서브플롯의</a:t>
            </a:r>
            <a:r>
              <a:rPr lang="ko-KR" altLang="en-US" dirty="0"/>
              <a:t> 추가와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(2</a:t>
            </a:r>
            <a:r>
              <a:rPr lang="ko-KR" altLang="en-US" dirty="0"/>
              <a:t>행</a:t>
            </a:r>
            <a:r>
              <a:rPr lang="en-US" altLang="ko-KR" dirty="0"/>
              <a:t>, 3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(3</a:t>
            </a:r>
            <a:r>
              <a:rPr lang="ko-KR" altLang="en-US" dirty="0"/>
              <a:t>행</a:t>
            </a:r>
            <a:r>
              <a:rPr lang="en-US" altLang="ko-KR" dirty="0"/>
              <a:t>, 3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서브플롯을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</a:t>
            </a:r>
            <a:r>
              <a:rPr lang="ko-KR" altLang="en-US" dirty="0" err="1"/>
              <a:t>서브플롯</a:t>
            </a:r>
            <a:r>
              <a:rPr lang="ko-KR" altLang="en-US" dirty="0"/>
              <a:t> 영역에 하나의 </a:t>
            </a:r>
            <a:r>
              <a:rPr lang="ko-KR" altLang="en-US" dirty="0" err="1"/>
              <a:t>서브플롯을</a:t>
            </a:r>
            <a:r>
              <a:rPr lang="ko-KR" altLang="en-US" dirty="0"/>
              <a:t> 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0273A-A08B-437D-9E78-BF070F3E88F1}"/>
              </a:ext>
            </a:extLst>
          </p:cNvPr>
          <p:cNvSpPr txBox="1"/>
          <p:nvPr/>
        </p:nvSpPr>
        <p:spPr>
          <a:xfrm>
            <a:off x="969098" y="4023155"/>
            <a:ext cx="6060558" cy="3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axbig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 = fig7.add_subplot(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gs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[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1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:, -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1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])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2B199-9E5C-4A2F-AADF-26A742750CE0}"/>
              </a:ext>
            </a:extLst>
          </p:cNvPr>
          <p:cNvSpPr txBox="1"/>
          <p:nvPr/>
        </p:nvSpPr>
        <p:spPr>
          <a:xfrm>
            <a:off x="947064" y="1974592"/>
            <a:ext cx="6060558" cy="731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f7_axs[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1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-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1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].remove()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f7_axs[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2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-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1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].remove()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D7D224-8BC0-42FC-BF29-E98A1513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9" y="224283"/>
            <a:ext cx="4616346" cy="3481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AAC802-4FCD-4725-8DDC-4113D14A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39" y="3852286"/>
            <a:ext cx="4634183" cy="34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4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확인과 한글 처리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한글 처리 준비가 플랫폼에 상이</a:t>
            </a:r>
            <a:endParaRPr lang="en-US" altLang="ko-KR" dirty="0"/>
          </a:p>
          <a:p>
            <a:pPr lvl="1"/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노트북 준비</a:t>
            </a:r>
            <a:endParaRPr lang="en-US" altLang="ko-KR" dirty="0"/>
          </a:p>
          <a:p>
            <a:pPr lvl="2"/>
            <a:r>
              <a:rPr lang="en-US" altLang="ko-KR" dirty="0"/>
              <a:t>!pip</a:t>
            </a:r>
            <a:r>
              <a:rPr lang="ko-KR" altLang="en-US" dirty="0"/>
              <a:t> </a:t>
            </a:r>
            <a:r>
              <a:rPr lang="en-US" altLang="ko-KR" dirty="0"/>
              <a:t>install </a:t>
            </a:r>
            <a:r>
              <a:rPr lang="en-US" altLang="ko-KR" dirty="0" err="1"/>
              <a:t>koreanize</a:t>
            </a:r>
            <a:r>
              <a:rPr lang="en-US" altLang="ko-KR" dirty="0"/>
              <a:t>-matplotlib</a:t>
            </a:r>
          </a:p>
          <a:p>
            <a:pPr lvl="2"/>
            <a:r>
              <a:rPr lang="en-US" altLang="ko-KR" dirty="0"/>
              <a:t>import </a:t>
            </a:r>
            <a:r>
              <a:rPr lang="en-US" altLang="ko-KR" dirty="0" err="1"/>
              <a:t>koreanize_matplotlib</a:t>
            </a:r>
            <a:endParaRPr lang="en-US" altLang="ko-KR" dirty="0"/>
          </a:p>
          <a:p>
            <a:pPr lvl="1"/>
            <a:r>
              <a:rPr lang="ko-KR" altLang="en-US" dirty="0"/>
              <a:t>클라이언트</a:t>
            </a:r>
            <a:r>
              <a:rPr lang="en-US" altLang="ko-KR" dirty="0"/>
              <a:t>(PC)</a:t>
            </a:r>
            <a:r>
              <a:rPr lang="ko-KR" altLang="en-US" dirty="0"/>
              <a:t> 노트북 준비</a:t>
            </a:r>
            <a:endParaRPr lang="en-US" altLang="ko-KR" dirty="0"/>
          </a:p>
          <a:p>
            <a:pPr lvl="2"/>
            <a:r>
              <a:rPr lang="ko-KR" altLang="en-US" dirty="0"/>
              <a:t>방법</a:t>
            </a:r>
            <a:r>
              <a:rPr lang="en-US" altLang="ko-KR" dirty="0"/>
              <a:t> 1</a:t>
            </a:r>
          </a:p>
          <a:p>
            <a:pPr lvl="3"/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pPr lvl="3"/>
            <a:r>
              <a:rPr lang="en-US" altLang="ko-KR" dirty="0" err="1"/>
              <a:t>plt.rc</a:t>
            </a:r>
            <a:r>
              <a:rPr lang="en-US" altLang="ko-KR" dirty="0"/>
              <a:t>(‘font’, family = ‘</a:t>
            </a:r>
            <a:r>
              <a:rPr lang="en-US" altLang="ko-KR" dirty="0" err="1"/>
              <a:t>Malgun</a:t>
            </a:r>
            <a:r>
              <a:rPr lang="en-US" altLang="ko-KR" dirty="0"/>
              <a:t> Gothic’)</a:t>
            </a:r>
          </a:p>
          <a:p>
            <a:pPr lvl="3"/>
            <a:r>
              <a:rPr lang="en-US" altLang="ko-KR" dirty="0" err="1"/>
              <a:t>plt.rc</a:t>
            </a:r>
            <a:r>
              <a:rPr lang="en-US" altLang="ko-KR" dirty="0"/>
              <a:t>(‘axes’, </a:t>
            </a:r>
            <a:r>
              <a:rPr lang="en-US" altLang="ko-KR" dirty="0" err="1"/>
              <a:t>unicode_minus</a:t>
            </a:r>
            <a:r>
              <a:rPr lang="en-US" altLang="ko-KR" dirty="0"/>
              <a:t> = False)</a:t>
            </a:r>
          </a:p>
          <a:p>
            <a:pPr lvl="2"/>
            <a:r>
              <a:rPr lang="ko-KR" altLang="en-US" dirty="0"/>
              <a:t>방법</a:t>
            </a:r>
            <a:r>
              <a:rPr lang="en-US" altLang="ko-KR" dirty="0"/>
              <a:t> 2</a:t>
            </a:r>
          </a:p>
          <a:p>
            <a:pPr lvl="3"/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pPr lvl="3"/>
            <a:r>
              <a:rPr lang="en-US" altLang="ko-KR" dirty="0" err="1"/>
              <a:t>plt.rcParams</a:t>
            </a:r>
            <a:r>
              <a:rPr lang="en-US" altLang="ko-KR" dirty="0"/>
              <a:t>[‘</a:t>
            </a:r>
            <a:r>
              <a:rPr lang="en-US" altLang="ko-KR" dirty="0" err="1"/>
              <a:t>font.family</a:t>
            </a:r>
            <a:r>
              <a:rPr lang="en-US" altLang="ko-KR" dirty="0"/>
              <a:t>’] = ‘</a:t>
            </a:r>
            <a:r>
              <a:rPr lang="en-US" altLang="ko-KR" dirty="0" err="1"/>
              <a:t>Malgun</a:t>
            </a:r>
            <a:r>
              <a:rPr lang="en-US" altLang="ko-KR" dirty="0"/>
              <a:t> Gothic’</a:t>
            </a:r>
          </a:p>
          <a:p>
            <a:pPr lvl="3"/>
            <a:r>
              <a:rPr lang="en-US" altLang="ko-KR" dirty="0" err="1"/>
              <a:t>plt.rcParams</a:t>
            </a:r>
            <a:r>
              <a:rPr lang="en-US" altLang="ko-KR" dirty="0"/>
              <a:t>[‘</a:t>
            </a:r>
            <a:r>
              <a:rPr lang="en-US" altLang="ko-KR" dirty="0" err="1"/>
              <a:t>axes.unicode_minus</a:t>
            </a:r>
            <a:r>
              <a:rPr lang="en-US" altLang="ko-KR" dirty="0"/>
              <a:t>’] = False</a:t>
            </a:r>
            <a:r>
              <a:rPr lang="ko-KR" altLang="en-US" dirty="0"/>
              <a:t> </a:t>
            </a:r>
          </a:p>
          <a:p>
            <a:pPr lvl="2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E296D9-2165-48E2-8663-153A1C75B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97" y="0"/>
            <a:ext cx="4122670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39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그리드 </a:t>
            </a:r>
            <a:r>
              <a:rPr lang="ko-KR" altLang="en-US" dirty="0" err="1"/>
              <a:t>서브플롯의</a:t>
            </a:r>
            <a:r>
              <a:rPr lang="ko-KR" altLang="en-US" dirty="0"/>
              <a:t> 추가와 삭제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AF0E22-30D6-46FA-A44D-20D54CB0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9" y="1941402"/>
            <a:ext cx="4352925" cy="3400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1E9CD1-F7C1-4B73-84DE-B2BD4662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10" y="1959520"/>
            <a:ext cx="5409762" cy="40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68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AFE63-C785-468C-B7A4-EBD77AC9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서브플롯에서</a:t>
            </a:r>
            <a:r>
              <a:rPr lang="ko-KR" altLang="en-US" dirty="0"/>
              <a:t> 축 레이블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눈금 등 요소들이 서로 겹치지 않도록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F0060-839B-4D5A-AFD5-2157F8DA0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fig.tight_layout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 err="1"/>
              <a:t>서브플롯</a:t>
            </a:r>
            <a:r>
              <a:rPr lang="ko-KR" altLang="en-US" dirty="0"/>
              <a:t> 간의 간격을 자동으로 계산</a:t>
            </a:r>
            <a:endParaRPr lang="en-US" altLang="ko-KR" dirty="0"/>
          </a:p>
          <a:p>
            <a:pPr lvl="2"/>
            <a:r>
              <a:rPr lang="ko-KR" altLang="en-US" dirty="0"/>
              <a:t>축 제목</a:t>
            </a:r>
            <a:r>
              <a:rPr lang="en-US" altLang="ko-KR" dirty="0"/>
              <a:t>, </a:t>
            </a:r>
            <a:r>
              <a:rPr lang="ko-KR" altLang="en-US" dirty="0"/>
              <a:t>축 레이블</a:t>
            </a:r>
            <a:r>
              <a:rPr lang="en-US" altLang="ko-KR" dirty="0"/>
              <a:t>, </a:t>
            </a:r>
            <a:r>
              <a:rPr lang="ko-KR" altLang="en-US" dirty="0"/>
              <a:t>눈금 레이블 등이 겹치지 않도록 </a:t>
            </a:r>
            <a:r>
              <a:rPr lang="ko-KR" altLang="en-US" dirty="0" err="1"/>
              <a:t>서브플롯</a:t>
            </a:r>
            <a:r>
              <a:rPr lang="ko-KR" altLang="en-US" dirty="0"/>
              <a:t> 간의 여백을 최적화</a:t>
            </a:r>
            <a:endParaRPr lang="en-US" altLang="ko-KR" dirty="0"/>
          </a:p>
          <a:p>
            <a:pPr lvl="1"/>
            <a:r>
              <a:rPr lang="ko-KR" altLang="en-US" dirty="0"/>
              <a:t>특히 여러 개의 </a:t>
            </a:r>
            <a:r>
              <a:rPr lang="ko-KR" altLang="en-US" dirty="0" err="1"/>
              <a:t>서브플롯이</a:t>
            </a:r>
            <a:r>
              <a:rPr lang="ko-KR" altLang="en-US" dirty="0"/>
              <a:t> 있는 경우 유용</a:t>
            </a:r>
            <a:endParaRPr lang="en-US" altLang="ko-KR" dirty="0"/>
          </a:p>
          <a:p>
            <a:pPr lvl="2"/>
            <a:r>
              <a:rPr lang="ko-KR" altLang="en-US" dirty="0"/>
              <a:t>각 </a:t>
            </a:r>
            <a:r>
              <a:rPr lang="ko-KR" altLang="en-US" dirty="0" err="1"/>
              <a:t>서브플롯의</a:t>
            </a:r>
            <a:r>
              <a:rPr lang="ko-KR" altLang="en-US" dirty="0"/>
              <a:t> 크기와 간격이 자동으로 조정</a:t>
            </a:r>
            <a:endParaRPr lang="en-US" altLang="ko-KR" dirty="0"/>
          </a:p>
          <a:p>
            <a:pPr lvl="2"/>
            <a:r>
              <a:rPr lang="en-US" altLang="ko-KR" dirty="0"/>
              <a:t>figure </a:t>
            </a:r>
            <a:r>
              <a:rPr lang="ko-KR" altLang="en-US" dirty="0"/>
              <a:t>내의 </a:t>
            </a:r>
            <a:r>
              <a:rPr lang="ko-KR" altLang="en-US" dirty="0" err="1"/>
              <a:t>서브플롯들이</a:t>
            </a:r>
            <a:r>
              <a:rPr lang="ko-KR" altLang="en-US" dirty="0"/>
              <a:t> 잘 배치되도록 도와 줌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메소드 인자 </a:t>
            </a:r>
            <a:r>
              <a:rPr lang="en-US" altLang="ko-KR" dirty="0" err="1"/>
              <a:t>constrained_layout</a:t>
            </a:r>
            <a:r>
              <a:rPr lang="en-US" altLang="ko-KR" dirty="0"/>
              <a:t>=True</a:t>
            </a:r>
          </a:p>
          <a:p>
            <a:pPr lvl="1"/>
            <a:r>
              <a:rPr lang="ko-KR" altLang="en-US" dirty="0" err="1"/>
              <a:t>서브플롯</a:t>
            </a:r>
            <a:r>
              <a:rPr lang="ko-KR" altLang="en-US" dirty="0"/>
              <a:t> 간의 간격을 자동으로 최적화</a:t>
            </a:r>
            <a:endParaRPr lang="en-US" altLang="ko-KR" dirty="0"/>
          </a:p>
          <a:p>
            <a:pPr lvl="2"/>
            <a:r>
              <a:rPr lang="ko-KR" altLang="en-US" dirty="0" err="1"/>
              <a:t>서브플롯</a:t>
            </a:r>
            <a:r>
              <a:rPr lang="ko-KR" altLang="en-US" dirty="0"/>
              <a:t> 간의 여백이나 제목</a:t>
            </a:r>
            <a:r>
              <a:rPr lang="en-US" altLang="ko-KR" dirty="0"/>
              <a:t>, </a:t>
            </a:r>
            <a:r>
              <a:rPr lang="ko-KR" altLang="en-US" dirty="0"/>
              <a:t>축 레이블 등이 자동으로 최적화되어 겹치지 않게 배치</a:t>
            </a:r>
            <a:endParaRPr lang="en-US" altLang="ko-KR" dirty="0"/>
          </a:p>
          <a:p>
            <a:pPr lvl="1"/>
            <a:r>
              <a:rPr lang="ko-KR" altLang="en-US" dirty="0"/>
              <a:t>사용 방법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/>
              <a:t>fig = </a:t>
            </a:r>
            <a:r>
              <a:rPr lang="en-US" altLang="ko-KR" dirty="0" err="1"/>
              <a:t>plt.figure</a:t>
            </a:r>
            <a:r>
              <a:rPr lang="en-US" altLang="ko-KR" dirty="0"/>
              <a:t>(</a:t>
            </a:r>
            <a:r>
              <a:rPr lang="en-US" altLang="ko-KR" dirty="0" err="1"/>
              <a:t>figsize</a:t>
            </a:r>
            <a:r>
              <a:rPr lang="en-US" altLang="ko-KR" dirty="0"/>
              <a:t>=(4, 2), </a:t>
            </a:r>
            <a:r>
              <a:rPr lang="en-US" altLang="ko-KR" dirty="0" err="1"/>
              <a:t>constrained_layout</a:t>
            </a:r>
            <a:r>
              <a:rPr lang="en-US" altLang="ko-KR" dirty="0"/>
              <a:t>=True)</a:t>
            </a:r>
          </a:p>
          <a:p>
            <a:pPr lvl="1"/>
            <a:r>
              <a:rPr lang="ko-KR" altLang="en-US" dirty="0"/>
              <a:t>사용 방법</a:t>
            </a:r>
            <a:r>
              <a:rPr lang="en-US" altLang="ko-KR" dirty="0"/>
              <a:t>2</a:t>
            </a:r>
          </a:p>
          <a:p>
            <a:pPr lvl="2"/>
            <a:r>
              <a:rPr lang="en-US" altLang="ko-KR" dirty="0"/>
              <a:t>fig7, f7_axs = </a:t>
            </a:r>
            <a:r>
              <a:rPr lang="en-US" altLang="ko-KR" dirty="0" err="1"/>
              <a:t>plt.subplots</a:t>
            </a:r>
            <a:r>
              <a:rPr lang="en-US" altLang="ko-KR" dirty="0"/>
              <a:t>(</a:t>
            </a:r>
            <a:r>
              <a:rPr lang="en-US" altLang="ko-KR" dirty="0" err="1"/>
              <a:t>ncols</a:t>
            </a:r>
            <a:r>
              <a:rPr lang="en-US" altLang="ko-KR" dirty="0"/>
              <a:t>=3, </a:t>
            </a:r>
            <a:r>
              <a:rPr lang="en-US" altLang="ko-KR" dirty="0" err="1"/>
              <a:t>nrows</a:t>
            </a:r>
            <a:r>
              <a:rPr lang="en-US" altLang="ko-KR" dirty="0"/>
              <a:t>=3, </a:t>
            </a:r>
            <a:r>
              <a:rPr lang="en-US" altLang="ko-KR" dirty="0" err="1"/>
              <a:t>constrained_layout</a:t>
            </a:r>
            <a:r>
              <a:rPr lang="en-US" altLang="ko-KR" dirty="0"/>
              <a:t>=True)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C53D9F-01F6-4084-9D89-1B85AF8A74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서브플롯이</a:t>
            </a:r>
            <a:r>
              <a:rPr lang="ko-KR" altLang="en-US" dirty="0"/>
              <a:t> </a:t>
            </a:r>
            <a:r>
              <a:rPr lang="en-US" altLang="ko-KR" dirty="0"/>
              <a:t>figure </a:t>
            </a:r>
            <a:r>
              <a:rPr lang="ko-KR" altLang="en-US" dirty="0"/>
              <a:t>내에서 겹치지 않도록 자동으로 여백을 조정</a:t>
            </a:r>
          </a:p>
        </p:txBody>
      </p:sp>
    </p:spTree>
    <p:extLst>
      <p:ext uri="{BB962C8B-B14F-4D97-AF65-F5344CB8AC3E}">
        <p14:creationId xmlns:p14="http://schemas.microsoft.com/office/powerpoint/2010/main" val="1820613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39D7E-94B7-4330-8D8A-762A24C0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GridSpec</a:t>
            </a:r>
            <a:r>
              <a:rPr lang="ko-KR" altLang="en-US" dirty="0"/>
              <a:t>의 세부 조정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44345-2A7E-41A5-9D94-89233E826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GridSpec</a:t>
            </a:r>
            <a:r>
              <a:rPr lang="ko-KR" altLang="en-US" dirty="0"/>
              <a:t>을 생성하면서 하위 플롯의 레이아웃 매개변수를 조정</a:t>
            </a:r>
            <a:endParaRPr lang="en-US" altLang="ko-KR" dirty="0"/>
          </a:p>
          <a:p>
            <a:pPr lvl="1"/>
            <a:r>
              <a:rPr lang="en-US" altLang="ko-KR" dirty="0" err="1"/>
              <a:t>figure.tight_layout</a:t>
            </a:r>
            <a:r>
              <a:rPr lang="ko-KR" altLang="en-US" dirty="0"/>
              <a:t>이나 </a:t>
            </a:r>
            <a:r>
              <a:rPr lang="en-US" altLang="ko-KR" dirty="0" err="1"/>
              <a:t>constrained_layout</a:t>
            </a:r>
            <a:r>
              <a:rPr lang="ko-KR" altLang="en-US" dirty="0"/>
              <a:t>으로 </a:t>
            </a:r>
            <a:r>
              <a:rPr lang="ko-KR" altLang="en-US" dirty="0" err="1"/>
              <a:t>붉가능</a:t>
            </a:r>
            <a:endParaRPr lang="en-US" altLang="ko-KR" dirty="0"/>
          </a:p>
          <a:p>
            <a:r>
              <a:rPr lang="en-US" altLang="ko-KR" dirty="0"/>
              <a:t>left</a:t>
            </a:r>
            <a:r>
              <a:rPr lang="ko-KR" altLang="en-US" dirty="0"/>
              <a:t>는 전체 그림의 왼쪽 위치를</a:t>
            </a:r>
            <a:r>
              <a:rPr lang="en-US" altLang="ko-KR" dirty="0"/>
              <a:t>, right</a:t>
            </a:r>
            <a:r>
              <a:rPr lang="ko-KR" altLang="en-US" dirty="0"/>
              <a:t>는 오른쪽 위치를 비율로 표시</a:t>
            </a:r>
            <a:endParaRPr lang="en-US" altLang="ko-KR" dirty="0"/>
          </a:p>
          <a:p>
            <a:pPr lvl="1"/>
            <a:r>
              <a:rPr lang="en-US" altLang="ko-KR" dirty="0"/>
              <a:t>left=0.05</a:t>
            </a:r>
          </a:p>
          <a:p>
            <a:pPr lvl="2"/>
            <a:r>
              <a:rPr lang="ko-KR" altLang="en-US" dirty="0"/>
              <a:t>전체 그리드에서 왼쪽 가장자리와 </a:t>
            </a:r>
            <a:r>
              <a:rPr lang="ko-KR" altLang="en-US" dirty="0" err="1"/>
              <a:t>서브플롯</a:t>
            </a:r>
            <a:r>
              <a:rPr lang="ko-KR" altLang="en-US" dirty="0"/>
              <a:t> 사이의 여백을 </a:t>
            </a:r>
            <a:r>
              <a:rPr lang="en-US" altLang="ko-KR" dirty="0"/>
              <a:t>“figure</a:t>
            </a:r>
            <a:r>
              <a:rPr lang="ko-KR" altLang="en-US" dirty="0"/>
              <a:t>의 가로 길이의 </a:t>
            </a:r>
            <a:r>
              <a:rPr lang="en-US" altLang="ko-KR" dirty="0"/>
              <a:t>5%”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en-US" altLang="ko-KR" dirty="0"/>
              <a:t>right=0.48</a:t>
            </a:r>
          </a:p>
          <a:p>
            <a:pPr lvl="2"/>
            <a:r>
              <a:rPr lang="ko-KR" altLang="en-US" dirty="0"/>
              <a:t>전체 그리드에서 전체 </a:t>
            </a:r>
            <a:r>
              <a:rPr lang="en-US" altLang="ko-KR" dirty="0"/>
              <a:t>figure</a:t>
            </a:r>
            <a:r>
              <a:rPr lang="ko-KR" altLang="en-US" dirty="0"/>
              <a:t>의 오른쪽 </a:t>
            </a:r>
            <a:r>
              <a:rPr lang="en-US" altLang="ko-KR" dirty="0"/>
              <a:t>48% </a:t>
            </a:r>
            <a:r>
              <a:rPr lang="ko-KR" altLang="en-US" dirty="0"/>
              <a:t>위치까지 그리드가 차지</a:t>
            </a:r>
            <a:endParaRPr lang="en-US" altLang="ko-KR" dirty="0"/>
          </a:p>
          <a:p>
            <a:pPr lvl="1"/>
            <a:r>
              <a:rPr lang="en-US" altLang="ko-KR" dirty="0" err="1"/>
              <a:t>hspace</a:t>
            </a:r>
            <a:r>
              <a:rPr lang="en-US" altLang="ko-KR" dirty="0"/>
              <a:t>=0.3</a:t>
            </a:r>
          </a:p>
          <a:p>
            <a:pPr lvl="2"/>
            <a:r>
              <a:rPr lang="ko-KR" altLang="en-US" dirty="0"/>
              <a:t>세로 여백</a:t>
            </a:r>
            <a:r>
              <a:rPr lang="en-US" altLang="ko-KR" dirty="0"/>
              <a:t>, </a:t>
            </a:r>
            <a:r>
              <a:rPr lang="ko-KR" altLang="en-US" dirty="0"/>
              <a:t>그리드 높이의 </a:t>
            </a:r>
            <a:r>
              <a:rPr lang="en-US" altLang="ko-KR" dirty="0"/>
              <a:t>30%</a:t>
            </a:r>
          </a:p>
          <a:p>
            <a:pPr lvl="1"/>
            <a:r>
              <a:rPr lang="en-US" altLang="ko-KR" dirty="0" err="1"/>
              <a:t>wspace</a:t>
            </a:r>
            <a:r>
              <a:rPr lang="en-US" altLang="ko-KR" dirty="0"/>
              <a:t>=0.7</a:t>
            </a:r>
          </a:p>
          <a:p>
            <a:pPr lvl="2"/>
            <a:r>
              <a:rPr lang="ko-KR" altLang="en-US" dirty="0"/>
              <a:t>가로 여백</a:t>
            </a:r>
            <a:r>
              <a:rPr lang="en-US" altLang="ko-KR" dirty="0"/>
              <a:t>, </a:t>
            </a:r>
            <a:r>
              <a:rPr lang="ko-KR" altLang="en-US" dirty="0"/>
              <a:t>그리드 너비의 </a:t>
            </a:r>
            <a:r>
              <a:rPr lang="en-US" altLang="ko-KR" dirty="0"/>
              <a:t>70%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1B174A-0AEF-47F3-88EA-1537F85FB7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8CCDE-9EC5-4802-9CBE-4BB3D5DABD34}"/>
              </a:ext>
            </a:extLst>
          </p:cNvPr>
          <p:cNvSpPr txBox="1"/>
          <p:nvPr/>
        </p:nvSpPr>
        <p:spPr>
          <a:xfrm>
            <a:off x="1014471" y="5111014"/>
            <a:ext cx="8384606" cy="731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gs1 = fig8.add_gridspec(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nrows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ncols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left=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0.05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right=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0.48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                       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hspace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0.3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wspace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0.7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282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CC4DE-9265-48F1-B598-C544ACD9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GridSpec</a:t>
            </a:r>
            <a:r>
              <a:rPr lang="ko-KR" altLang="en-US" dirty="0"/>
              <a:t>의 세부 조정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3F823-DE68-4776-B48A-EF34C1C63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fig8.add_gridspec()</a:t>
            </a:r>
            <a:r>
              <a:rPr lang="ko-KR" altLang="en-US" dirty="0"/>
              <a:t>으로 전체 그림을 조정</a:t>
            </a:r>
            <a:endParaRPr lang="en-US" altLang="ko-KR" dirty="0"/>
          </a:p>
          <a:p>
            <a:pPr lvl="1"/>
            <a:r>
              <a:rPr lang="ko-KR" altLang="en-US" dirty="0"/>
              <a:t>다시 </a:t>
            </a:r>
            <a:r>
              <a:rPr lang="en-US" altLang="ko-KR" dirty="0"/>
              <a:t>fig8.add_subplot()</a:t>
            </a:r>
            <a:r>
              <a:rPr lang="ko-KR" altLang="en-US" dirty="0"/>
              <a:t>으로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서브플롯을</a:t>
            </a:r>
            <a:br>
              <a:rPr lang="en-US" altLang="ko-KR" dirty="0"/>
            </a:br>
            <a:r>
              <a:rPr lang="ko-KR" altLang="en-US" dirty="0"/>
              <a:t>그리는 코드와 결과</a:t>
            </a:r>
            <a:endParaRPr lang="en-US" altLang="ko-KR" dirty="0"/>
          </a:p>
          <a:p>
            <a:r>
              <a:rPr lang="en-US" altLang="ko-KR" dirty="0" err="1"/>
              <a:t>subplots_adjust</a:t>
            </a:r>
            <a:r>
              <a:rPr lang="en-US" altLang="ko-KR" dirty="0"/>
              <a:t>()</a:t>
            </a:r>
            <a:r>
              <a:rPr lang="ko-KR" altLang="en-US" dirty="0"/>
              <a:t>와 유사하지만 지정된 </a:t>
            </a:r>
            <a:r>
              <a:rPr lang="en-US" altLang="ko-KR" dirty="0" err="1"/>
              <a:t>GridSpec</a:t>
            </a:r>
            <a:r>
              <a:rPr lang="ko-KR" altLang="en-US" dirty="0"/>
              <a:t>에서 생성된 하위 플롯에만 영향을 미침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D45F79-5889-436E-98F6-410C7960EF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F431D-91B5-42EA-9FB4-41A33CD8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235" y="311638"/>
            <a:ext cx="4857750" cy="196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E5D11A-2C49-47DC-B850-8FCC2DA39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610" y="3048481"/>
            <a:ext cx="2988296" cy="375337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C7E9722-877D-4FDF-B68D-2AF5668F7F96}"/>
              </a:ext>
            </a:extLst>
          </p:cNvPr>
          <p:cNvCxnSpPr/>
          <p:nvPr/>
        </p:nvCxnSpPr>
        <p:spPr>
          <a:xfrm>
            <a:off x="2357610" y="6942987"/>
            <a:ext cx="2988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207FD0-E227-492C-B2C6-7B8F8DEEAF68}"/>
              </a:ext>
            </a:extLst>
          </p:cNvPr>
          <p:cNvSpPr txBox="1"/>
          <p:nvPr/>
        </p:nvSpPr>
        <p:spPr>
          <a:xfrm>
            <a:off x="3851758" y="698619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48%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0216F0-8061-4058-B288-1DFAF7F68ED6}"/>
              </a:ext>
            </a:extLst>
          </p:cNvPr>
          <p:cNvCxnSpPr/>
          <p:nvPr/>
        </p:nvCxnSpPr>
        <p:spPr>
          <a:xfrm>
            <a:off x="5480496" y="6942987"/>
            <a:ext cx="2988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C1BF9B-F0AC-4A8A-8371-FA052DD32E72}"/>
              </a:ext>
            </a:extLst>
          </p:cNvPr>
          <p:cNvSpPr txBox="1"/>
          <p:nvPr/>
        </p:nvSpPr>
        <p:spPr>
          <a:xfrm>
            <a:off x="6659493" y="695393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52%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60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AD262-300E-457E-842C-8221453B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그림의 왼쪽과 오른쪽을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2F573-9282-4622-A268-CD943B8F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그림의 이해를 돕기 위해 </a:t>
            </a:r>
            <a:r>
              <a:rPr lang="en-US" altLang="ko-KR" dirty="0"/>
              <a:t>annotate()</a:t>
            </a:r>
            <a:r>
              <a:rPr lang="ko-KR" altLang="en-US" dirty="0"/>
              <a:t>를 사용해 </a:t>
            </a:r>
            <a:r>
              <a:rPr lang="ko-KR" altLang="en-US" dirty="0" err="1"/>
              <a:t>서브플롯을</a:t>
            </a:r>
            <a:r>
              <a:rPr lang="ko-KR" altLang="en-US" dirty="0"/>
              <a:t> 만든 내용을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D00C64-79C0-40AD-A897-2FA7E02D16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왼쪽은 위와 비슷하며 오른쪽은 </a:t>
            </a:r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열에서 </a:t>
            </a:r>
            <a:r>
              <a:rPr lang="ko-KR" altLang="en-US" dirty="0" err="1"/>
              <a:t>서브플롯을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개를 그린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6BEC0F-DD06-41D6-98F5-90242FD7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371" y="2967848"/>
            <a:ext cx="7101577" cy="45280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99DD800-53B9-4F03-ACA8-1EA39F6ED8CD}"/>
              </a:ext>
            </a:extLst>
          </p:cNvPr>
          <p:cNvSpPr/>
          <p:nvPr/>
        </p:nvSpPr>
        <p:spPr>
          <a:xfrm>
            <a:off x="1917839" y="2967848"/>
            <a:ext cx="3550789" cy="443535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042030-6014-4DF4-9D05-7AA4C7259CBE}"/>
              </a:ext>
            </a:extLst>
          </p:cNvPr>
          <p:cNvSpPr/>
          <p:nvPr/>
        </p:nvSpPr>
        <p:spPr>
          <a:xfrm>
            <a:off x="5508888" y="2959179"/>
            <a:ext cx="3550789" cy="443535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1BE99-ACC5-4D27-8B09-3C39DEA079E0}"/>
              </a:ext>
            </a:extLst>
          </p:cNvPr>
          <p:cNvSpPr txBox="1"/>
          <p:nvPr/>
        </p:nvSpPr>
        <p:spPr>
          <a:xfrm>
            <a:off x="917125" y="2044438"/>
            <a:ext cx="8857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gs1 = fig9.add_gridspec(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nrows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ncols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left=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right=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wspace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gs2 = fig9.add_gridspec(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nrows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ncols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left=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right=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0.98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hspace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182E35C-9C22-4F31-ABE2-839BB8EC4184}"/>
              </a:ext>
            </a:extLst>
          </p:cNvPr>
          <p:cNvCxnSpPr>
            <a:cxnSpLocks/>
          </p:cNvCxnSpPr>
          <p:nvPr/>
        </p:nvCxnSpPr>
        <p:spPr>
          <a:xfrm flipH="1">
            <a:off x="8650211" y="2875435"/>
            <a:ext cx="637009" cy="296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C9AA039-EFEB-46B0-AC4A-B58B27A66CB3}"/>
              </a:ext>
            </a:extLst>
          </p:cNvPr>
          <p:cNvCxnSpPr>
            <a:cxnSpLocks/>
          </p:cNvCxnSpPr>
          <p:nvPr/>
        </p:nvCxnSpPr>
        <p:spPr>
          <a:xfrm flipH="1">
            <a:off x="4417122" y="2378605"/>
            <a:ext cx="4156785" cy="3978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70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AD262-300E-457E-842C-8221453B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그림의 왼쪽과 오른쪽을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2F573-9282-4622-A268-CD943B8F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그림의 이해를 돕기 위해 </a:t>
            </a:r>
            <a:r>
              <a:rPr lang="en-US" altLang="ko-KR" dirty="0"/>
              <a:t>annotate()</a:t>
            </a:r>
            <a:r>
              <a:rPr lang="ko-KR" altLang="en-US" dirty="0"/>
              <a:t>를 사용해 </a:t>
            </a:r>
            <a:r>
              <a:rPr lang="ko-KR" altLang="en-US" dirty="0" err="1"/>
              <a:t>서브플롯을</a:t>
            </a:r>
            <a:br>
              <a:rPr lang="en-US" altLang="ko-KR" dirty="0"/>
            </a:br>
            <a:r>
              <a:rPr lang="ko-KR" altLang="en-US" dirty="0"/>
              <a:t>만든 내용을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D00C64-79C0-40AD-A897-2FA7E02D16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왼쪽은 위와 비슷하며 오른쪽은 </a:t>
            </a:r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열에서 </a:t>
            </a:r>
            <a:r>
              <a:rPr lang="ko-KR" altLang="en-US" dirty="0" err="1"/>
              <a:t>서브플롯을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개를 그린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43068-1B97-4F5F-830A-DF155BE4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00" y="2366941"/>
            <a:ext cx="6791325" cy="4772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BAEE06-7115-4399-9C37-A09D8F986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49" y="1499191"/>
            <a:ext cx="3835371" cy="24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59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DB5F8-34BF-45A5-8DDA-6DD2824A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SubplotSpec</a:t>
            </a:r>
            <a:r>
              <a:rPr lang="ko-KR" altLang="en-US" dirty="0"/>
              <a:t>을 사용하는 </a:t>
            </a:r>
            <a:r>
              <a:rPr lang="en-US" altLang="ko-KR" dirty="0" err="1"/>
              <a:t>GridSpec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F0484-3DAD-4895-B748-3BA56D6DF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</a:t>
            </a:r>
            <a:r>
              <a:rPr lang="en-US" altLang="ko-KR" dirty="0" err="1"/>
              <a:t>SubplotSpec</a:t>
            </a:r>
            <a:r>
              <a:rPr lang="en-US" altLang="ko-KR" dirty="0"/>
              <a:t>()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메소드 </a:t>
            </a:r>
            <a:r>
              <a:rPr lang="en-US" altLang="ko-KR" dirty="0" err="1"/>
              <a:t>subgridspec</a:t>
            </a:r>
            <a:r>
              <a:rPr lang="en-US" altLang="ko-KR" dirty="0"/>
              <a:t>()</a:t>
            </a:r>
            <a:r>
              <a:rPr lang="ko-KR" altLang="en-US" dirty="0"/>
              <a:t>으로 세부 </a:t>
            </a:r>
            <a:r>
              <a:rPr lang="en-US" altLang="ko-KR" dirty="0" err="1"/>
              <a:t>GridSpec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lvl="1"/>
            <a:r>
              <a:rPr lang="en-US" altLang="ko-KR" dirty="0" err="1"/>
              <a:t>subgridspec</a:t>
            </a:r>
            <a:r>
              <a:rPr lang="en-US" altLang="ko-KR" dirty="0"/>
              <a:t>(m, n)</a:t>
            </a:r>
            <a:r>
              <a:rPr lang="ko-KR" altLang="en-US" dirty="0"/>
              <a:t>의 인자로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 1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열의 그리드를 배치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열 객체인 </a:t>
            </a:r>
            <a:r>
              <a:rPr lang="en-US" altLang="ko-KR" dirty="0"/>
              <a:t>gs0[0]</a:t>
            </a:r>
          </a:p>
          <a:p>
            <a:pPr lvl="2"/>
            <a:r>
              <a:rPr lang="ko-KR" altLang="en-US" dirty="0"/>
              <a:t>메소드 </a:t>
            </a:r>
            <a:r>
              <a:rPr lang="en-US" altLang="ko-KR" dirty="0" err="1"/>
              <a:t>subgridspec</a:t>
            </a:r>
            <a:r>
              <a:rPr lang="en-US" altLang="ko-KR" dirty="0"/>
              <a:t>(2, 3)</a:t>
            </a:r>
            <a:r>
              <a:rPr lang="ko-KR" altLang="en-US" dirty="0"/>
              <a:t>의 호출로 </a:t>
            </a:r>
            <a:r>
              <a:rPr lang="en-US" altLang="ko-KR" dirty="0"/>
              <a:t>1</a:t>
            </a:r>
            <a:r>
              <a:rPr lang="ko-KR" altLang="en-US" dirty="0"/>
              <a:t>열 내부에 </a:t>
            </a:r>
            <a:r>
              <a:rPr lang="en-US" altLang="ko-KR" dirty="0"/>
              <a:t>2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열의 </a:t>
            </a:r>
            <a:r>
              <a:rPr lang="ko-KR" altLang="en-US" dirty="0" err="1"/>
              <a:t>서브플롯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열 객체인 </a:t>
            </a:r>
            <a:r>
              <a:rPr lang="en-US" altLang="ko-KR" dirty="0"/>
              <a:t>gs0[1]</a:t>
            </a:r>
          </a:p>
          <a:p>
            <a:pPr lvl="2"/>
            <a:r>
              <a:rPr lang="ko-KR" altLang="en-US" dirty="0"/>
              <a:t>메소드 </a:t>
            </a:r>
            <a:r>
              <a:rPr lang="en-US" altLang="ko-KR" dirty="0" err="1"/>
              <a:t>subgridspec</a:t>
            </a:r>
            <a:r>
              <a:rPr lang="en-US" altLang="ko-KR" dirty="0"/>
              <a:t>(3, 2)</a:t>
            </a:r>
            <a:r>
              <a:rPr lang="ko-KR" altLang="en-US" dirty="0"/>
              <a:t>의 호출로 </a:t>
            </a:r>
            <a:r>
              <a:rPr lang="en-US" altLang="ko-KR" dirty="0"/>
              <a:t>2</a:t>
            </a:r>
            <a:r>
              <a:rPr lang="ko-KR" altLang="en-US" dirty="0"/>
              <a:t>열 내부에 </a:t>
            </a:r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열의 </a:t>
            </a:r>
            <a:r>
              <a:rPr lang="ko-KR" altLang="en-US" dirty="0" err="1"/>
              <a:t>서브플롯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37EFED-537A-436E-BEA2-FD34A4DD1D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en-US" altLang="ko-KR" dirty="0" err="1"/>
              <a:t>SubplotSpec</a:t>
            </a:r>
            <a:r>
              <a:rPr lang="ko-KR" altLang="en-US" dirty="0"/>
              <a:t>의 메소드 </a:t>
            </a:r>
            <a:r>
              <a:rPr lang="en-US" altLang="ko-KR" dirty="0" err="1"/>
              <a:t>subgridspec</a:t>
            </a:r>
            <a:r>
              <a:rPr lang="en-US" altLang="ko-KR" dirty="0"/>
              <a:t>(m, n) </a:t>
            </a:r>
            <a:r>
              <a:rPr lang="ko-KR" altLang="en-US" dirty="0"/>
              <a:t>사용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219D1-4CB9-4DE6-8B2E-A137C73C7AE7}"/>
              </a:ext>
            </a:extLst>
          </p:cNvPr>
          <p:cNvSpPr txBox="1"/>
          <p:nvPr/>
        </p:nvSpPr>
        <p:spPr>
          <a:xfrm>
            <a:off x="884251" y="3507445"/>
            <a:ext cx="6044608" cy="398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gs0 = fig10.add_gridspec(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1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2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)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# 1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행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2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열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ED5FD-0B18-49BD-9294-22164A6EC94D}"/>
              </a:ext>
            </a:extLst>
          </p:cNvPr>
          <p:cNvSpPr txBox="1"/>
          <p:nvPr/>
        </p:nvSpPr>
        <p:spPr>
          <a:xfrm>
            <a:off x="1352993" y="5481640"/>
            <a:ext cx="8567184" cy="731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gs00 =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onsolas" panose="020B0609020204030204" pitchFamily="49" charset="0"/>
              </a:rPr>
              <a:t>gs0[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onsolas" panose="020B0609020204030204" pitchFamily="49" charset="0"/>
              </a:rPr>
              <a:t>0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onsolas" panose="020B0609020204030204" pitchFamily="49" charset="0"/>
              </a:rPr>
              <a:t>]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.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subgridspec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(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2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)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# 1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열 내부에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2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행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열의 </a:t>
            </a:r>
            <a:r>
              <a:rPr lang="ko-KR" altLang="en-US" sz="1800" kern="0" spc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서브플롯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gs01 =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onsolas" panose="020B0609020204030204" pitchFamily="49" charset="0"/>
              </a:rPr>
              <a:t>gs0[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onsolas" panose="020B0609020204030204" pitchFamily="49" charset="0"/>
              </a:rPr>
              <a:t>1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onsolas" panose="020B0609020204030204" pitchFamily="49" charset="0"/>
              </a:rPr>
              <a:t>]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.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subgridspec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(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2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)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# 2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열 내부에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행 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2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열의 </a:t>
            </a:r>
            <a:r>
              <a:rPr lang="ko-KR" altLang="en-US" sz="1800" kern="0" spc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서브플롯</a:t>
            </a:r>
            <a:r>
              <a:rPr lang="ko-KR" altLang="en-US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8C6A6E0-FBC5-49DC-91F5-32E0620BFC64}"/>
              </a:ext>
            </a:extLst>
          </p:cNvPr>
          <p:cNvSpPr/>
          <p:nvPr/>
        </p:nvSpPr>
        <p:spPr>
          <a:xfrm>
            <a:off x="999460" y="6488887"/>
            <a:ext cx="5664495" cy="486073"/>
          </a:xfrm>
          <a:prstGeom prst="wedgeRectCallout">
            <a:avLst>
              <a:gd name="adj1" fmla="val -20035"/>
              <a:gd name="adj2" fmla="val -11105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FF"/>
                </a:solidFill>
              </a:rPr>
              <a:t>클래스 </a:t>
            </a:r>
            <a:r>
              <a:rPr lang="en-US" altLang="ko-KR" dirty="0">
                <a:solidFill>
                  <a:srgbClr val="0000FF"/>
                </a:solidFill>
              </a:rPr>
              <a:t>class </a:t>
            </a:r>
            <a:r>
              <a:rPr lang="en-US" altLang="ko-KR" dirty="0" err="1">
                <a:solidFill>
                  <a:srgbClr val="0000FF"/>
                </a:solidFill>
              </a:rPr>
              <a:t>matplotlib.gridspec.SubplotSpec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5FEA9C-752F-4CFC-958E-E3E8CF06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955" y="2124492"/>
            <a:ext cx="3016388" cy="22750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704D17-A707-43BA-85C0-CB0365977E99}"/>
              </a:ext>
            </a:extLst>
          </p:cNvPr>
          <p:cNvSpPr/>
          <p:nvPr/>
        </p:nvSpPr>
        <p:spPr>
          <a:xfrm>
            <a:off x="6663955" y="2113859"/>
            <a:ext cx="1491217" cy="22750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7044B0-6B42-4793-BE9D-A15238324702}"/>
              </a:ext>
            </a:extLst>
          </p:cNvPr>
          <p:cNvSpPr/>
          <p:nvPr/>
        </p:nvSpPr>
        <p:spPr>
          <a:xfrm>
            <a:off x="8176438" y="2126017"/>
            <a:ext cx="1491217" cy="22750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0E8F7E3-0BAC-4A45-BF1F-EE6FEB1C64CD}"/>
              </a:ext>
            </a:extLst>
          </p:cNvPr>
          <p:cNvSpPr/>
          <p:nvPr/>
        </p:nvSpPr>
        <p:spPr>
          <a:xfrm>
            <a:off x="4171286" y="2687767"/>
            <a:ext cx="1654691" cy="486073"/>
          </a:xfrm>
          <a:prstGeom prst="wedgeRectCallout">
            <a:avLst>
              <a:gd name="adj1" fmla="val 96270"/>
              <a:gd name="adj2" fmla="val 24572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FF"/>
                </a:solidFill>
              </a:rPr>
              <a:t>객체 </a:t>
            </a:r>
            <a:r>
              <a:rPr lang="en-US" altLang="ko-KR" dirty="0">
                <a:solidFill>
                  <a:srgbClr val="0000FF"/>
                </a:solidFill>
              </a:rPr>
              <a:t>gs0[0]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BBF25252-FF05-44DC-B816-6EA9387D58F6}"/>
              </a:ext>
            </a:extLst>
          </p:cNvPr>
          <p:cNvSpPr/>
          <p:nvPr/>
        </p:nvSpPr>
        <p:spPr>
          <a:xfrm>
            <a:off x="8391083" y="1385364"/>
            <a:ext cx="1654691" cy="486073"/>
          </a:xfrm>
          <a:prstGeom prst="wedgeRectCallout">
            <a:avLst>
              <a:gd name="adj1" fmla="val 21732"/>
              <a:gd name="adj2" fmla="val 10550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FF"/>
                </a:solidFill>
              </a:rPr>
              <a:t>객체 </a:t>
            </a:r>
            <a:r>
              <a:rPr lang="en-US" altLang="ko-KR" dirty="0">
                <a:solidFill>
                  <a:srgbClr val="0000FF"/>
                </a:solidFill>
              </a:rPr>
              <a:t>gs0[1]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94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7F98D-4B6A-4EEF-9A39-58D2B538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SubplotSpec</a:t>
            </a:r>
            <a:r>
              <a:rPr lang="ko-KR" altLang="en-US" dirty="0"/>
              <a:t>을 사용하는 </a:t>
            </a:r>
            <a:r>
              <a:rPr lang="en-US" altLang="ko-KR" dirty="0" err="1"/>
              <a:t>GridSpec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731D0-0262-49F2-8DC8-151A818A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열 내부에 </a:t>
            </a:r>
            <a:r>
              <a:rPr lang="en-US" altLang="ko-KR" dirty="0"/>
              <a:t>2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열의 </a:t>
            </a:r>
            <a:r>
              <a:rPr lang="ko-KR" altLang="en-US" dirty="0" err="1"/>
              <a:t>서브플롯</a:t>
            </a:r>
            <a:r>
              <a:rPr lang="en-US" altLang="ko-KR" dirty="0"/>
              <a:t>, 2</a:t>
            </a:r>
            <a:r>
              <a:rPr lang="ko-KR" altLang="en-US" dirty="0"/>
              <a:t>열 내부에 </a:t>
            </a:r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2</a:t>
            </a:r>
            <a:r>
              <a:rPr lang="ko-KR" altLang="en-US" dirty="0"/>
              <a:t>열의 </a:t>
            </a:r>
            <a:r>
              <a:rPr lang="ko-KR" altLang="en-US" dirty="0" err="1"/>
              <a:t>서브플롯을</a:t>
            </a:r>
            <a:r>
              <a:rPr lang="ko-KR" altLang="en-US" dirty="0"/>
              <a:t> 그리는 코드와 결과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3A329D-D0A5-406E-866F-4B07BDB3EE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27CD06-3F64-4E25-B2FC-1408D8D1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08" y="2239113"/>
            <a:ext cx="4610100" cy="2486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222BE1-F8AE-4BA9-9CF2-DED9FE52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98" y="2239113"/>
            <a:ext cx="4712097" cy="35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44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4D58D-0F9E-4B79-867E-5B3F5726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SubplotSpec</a:t>
            </a:r>
            <a:r>
              <a:rPr lang="ko-KR" altLang="en-US" dirty="0"/>
              <a:t>을 사용해 중첩된 그리드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91739-B25C-4837-8C1F-96CC20FBE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외부 </a:t>
            </a:r>
            <a:r>
              <a:rPr lang="en-US" altLang="ko-KR" dirty="0"/>
              <a:t>4 x 4 </a:t>
            </a:r>
            <a:r>
              <a:rPr lang="ko-KR" altLang="en-US" dirty="0"/>
              <a:t>그리드의 각각의 내부</a:t>
            </a:r>
            <a:endParaRPr lang="en-US" altLang="ko-KR" dirty="0"/>
          </a:p>
          <a:p>
            <a:pPr lvl="1"/>
            <a:r>
              <a:rPr lang="ko-KR" altLang="en-US" dirty="0"/>
              <a:t>다시 내부 </a:t>
            </a:r>
            <a:r>
              <a:rPr lang="en-US" altLang="ko-KR" dirty="0"/>
              <a:t>3 x 3 </a:t>
            </a:r>
            <a:r>
              <a:rPr lang="ko-KR" altLang="en-US" dirty="0"/>
              <a:t>그리드를 표현한 그림</a:t>
            </a:r>
            <a:endParaRPr lang="en-US" altLang="ko-KR" dirty="0"/>
          </a:p>
          <a:p>
            <a:pPr lvl="1"/>
            <a:r>
              <a:rPr lang="ko-KR" altLang="en-US" dirty="0"/>
              <a:t>각 그리드에는 외부와 내부의 </a:t>
            </a:r>
            <a:r>
              <a:rPr lang="ko-KR" altLang="en-US" dirty="0" err="1"/>
              <a:t>서브플롯을</a:t>
            </a:r>
            <a:br>
              <a:rPr lang="en-US" altLang="ko-KR" dirty="0"/>
            </a:br>
            <a:r>
              <a:rPr lang="ko-KR" altLang="en-US" dirty="0"/>
              <a:t>참조할 수 있는 첨자를 표시</a:t>
            </a:r>
            <a:endParaRPr lang="en-US" altLang="ko-KR" dirty="0"/>
          </a:p>
          <a:p>
            <a:pPr lvl="1"/>
            <a:r>
              <a:rPr lang="ko-KR" altLang="en-US" dirty="0"/>
              <a:t>외부 </a:t>
            </a:r>
            <a:r>
              <a:rPr lang="en-US" altLang="ko-KR" dirty="0"/>
              <a:t>4 x 4 </a:t>
            </a:r>
            <a:r>
              <a:rPr lang="ko-KR" altLang="en-US" dirty="0"/>
              <a:t>그리드를 만든 코드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개의 </a:t>
            </a:r>
            <a:r>
              <a:rPr lang="en-US" altLang="ko-KR" dirty="0" err="1"/>
              <a:t>outer_grid</a:t>
            </a:r>
            <a:r>
              <a:rPr lang="en-US" altLang="ko-KR" dirty="0"/>
              <a:t>[a, b]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en-US" altLang="ko-KR" dirty="0" err="1"/>
              <a:t>subgridspec</a:t>
            </a:r>
            <a:r>
              <a:rPr lang="en-US" altLang="ko-KR" dirty="0"/>
              <a:t>(3, 3, ...)</a:t>
            </a:r>
            <a:r>
              <a:rPr lang="ko-KR" altLang="en-US" dirty="0"/>
              <a:t>으로 </a:t>
            </a:r>
            <a:br>
              <a:rPr lang="en-US" altLang="ko-KR" dirty="0"/>
            </a:br>
            <a:r>
              <a:rPr lang="ko-KR" altLang="en-US" dirty="0"/>
              <a:t>내부에 다시 </a:t>
            </a:r>
            <a:r>
              <a:rPr lang="en-US" altLang="ko-KR" dirty="0"/>
              <a:t>3 x 3</a:t>
            </a:r>
            <a:r>
              <a:rPr lang="ko-KR" altLang="en-US" dirty="0"/>
              <a:t>의 그리드 생성 코드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AD55B2-F985-4641-8FAE-B635D27909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D985C-355D-4567-A888-34FB577F1301}"/>
              </a:ext>
            </a:extLst>
          </p:cNvPr>
          <p:cNvSpPr txBox="1"/>
          <p:nvPr/>
        </p:nvSpPr>
        <p:spPr>
          <a:xfrm>
            <a:off x="497244" y="3200875"/>
            <a:ext cx="4797664" cy="731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outer_grid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 = fig11.add_gridspec(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4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4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</a:t>
            </a: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</a:rPr>
              <a:t>                 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wspace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0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hspace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0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10151-584A-4D9C-90D2-5CBF05624424}"/>
              </a:ext>
            </a:extLst>
          </p:cNvPr>
          <p:cNvSpPr txBox="1"/>
          <p:nvPr/>
        </p:nvSpPr>
        <p:spPr>
          <a:xfrm>
            <a:off x="497244" y="6146686"/>
            <a:ext cx="9350884" cy="731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inner_grid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outer_grid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[a, b].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subgridspec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(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wspace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0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hspace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=</a:t>
            </a:r>
            <a:r>
              <a:rPr lang="en-US" altLang="ko-KR" sz="1800" kern="0" spc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0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)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axs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inner_grid.subplots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()  </a:t>
            </a:r>
            <a:r>
              <a:rPr lang="en-US" altLang="ko-KR" sz="1800" kern="0" spc="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</a:rPr>
              <a:t># Create all subplots for the inner grid.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4E0511-E4CD-4600-BB3D-69B87088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77" y="1240946"/>
            <a:ext cx="4860508" cy="48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0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4D58D-0F9E-4B79-867E-5B3F5726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SubplotSpec</a:t>
            </a:r>
            <a:r>
              <a:rPr lang="ko-KR" altLang="en-US" dirty="0"/>
              <a:t>을 사용해 중첩된 그리드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91739-B25C-4837-8C1F-96CC20FBE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numpy.ndenumerate</a:t>
            </a:r>
            <a:r>
              <a:rPr lang="en-US" altLang="ko-KR" dirty="0"/>
              <a:t>(</a:t>
            </a:r>
            <a:r>
              <a:rPr lang="en-US" altLang="ko-KR" dirty="0" err="1"/>
              <a:t>arr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배열 첨자 좌표와 배열 값의 쌍을 만드는 반복자</a:t>
            </a:r>
            <a:r>
              <a:rPr lang="en-US" altLang="ko-KR" dirty="0"/>
              <a:t>(iterator)</a:t>
            </a:r>
            <a:r>
              <a:rPr lang="ko-KR" altLang="en-US" dirty="0"/>
              <a:t>를 반환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반복에서 두 개의 변수 </a:t>
            </a:r>
            <a:r>
              <a:rPr lang="en-US" altLang="ko-KR" dirty="0"/>
              <a:t>index, x</a:t>
            </a:r>
            <a:r>
              <a:rPr lang="ko-KR" altLang="en-US" dirty="0"/>
              <a:t>로 받아 출력하면 내용을 이해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AD55B2-F985-4641-8FAE-B635D27909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F3F40-5ED7-4CED-8722-EE38BF30E9E8}"/>
              </a:ext>
            </a:extLst>
          </p:cNvPr>
          <p:cNvSpPr txBox="1"/>
          <p:nvPr/>
        </p:nvSpPr>
        <p:spPr>
          <a:xfrm>
            <a:off x="1545597" y="2842157"/>
            <a:ext cx="4502617" cy="2715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 </a:t>
            </a:r>
            <a:r>
              <a:rPr lang="en-US" altLang="ko-KR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np.array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([[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], [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]])</a:t>
            </a:r>
            <a:endParaRPr lang="en-US" altLang="ko-KR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&gt;&gt;&gt; for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index, x </a:t>
            </a:r>
            <a:r>
              <a:rPr lang="en-US" altLang="ko-KR" kern="0" spc="0" dirty="0">
                <a:solidFill>
                  <a:srgbClr val="A71D5D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</a:rPr>
              <a:t>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np.ndenumerate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(a):</a:t>
            </a:r>
            <a:endParaRPr lang="en-US" altLang="ko-KR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...        </a:t>
            </a:r>
            <a:r>
              <a:rPr lang="en-US" altLang="ko-KR" kern="0" spc="0" dirty="0">
                <a:solidFill>
                  <a:srgbClr val="066DE2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print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(index, x)</a:t>
            </a:r>
            <a:endParaRPr lang="en-US" altLang="ko-KR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...</a:t>
            </a:r>
            <a:endParaRPr lang="en-US" altLang="ko-KR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en-US" altLang="ko-KR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en-US" altLang="ko-KR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en-US" altLang="ko-KR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kern="0" spc="0" dirty="0">
                <a:solidFill>
                  <a:srgbClr val="0099CC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lang="en-US" altLang="ko-KR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85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plt.plot</a:t>
            </a:r>
            <a:r>
              <a:rPr lang="en-US" altLang="ko-KR" dirty="0"/>
              <a:t>(</a:t>
            </a:r>
            <a:r>
              <a:rPr lang="en-US" altLang="ko-KR" dirty="0" err="1"/>
              <a:t>y_value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5042103" cy="5084213"/>
          </a:xfrm>
        </p:spPr>
        <p:txBody>
          <a:bodyPr>
            <a:normAutofit/>
          </a:bodyPr>
          <a:lstStyle/>
          <a:p>
            <a:r>
              <a:rPr lang="ko-KR" altLang="en-US" dirty="0"/>
              <a:t>모듈 </a:t>
            </a:r>
            <a:r>
              <a:rPr lang="en-US" altLang="ko-KR" dirty="0" err="1"/>
              <a:t>matplotlib.pyplot</a:t>
            </a:r>
            <a:endParaRPr lang="en-US" altLang="ko-KR" dirty="0"/>
          </a:p>
          <a:p>
            <a:pPr lvl="1"/>
            <a:r>
              <a:rPr lang="ko-KR" altLang="en-US" dirty="0"/>
              <a:t>간단하고 빠른 방식으로 그래프를 그릴 수 있도록 도와주는 모듈</a:t>
            </a:r>
            <a:endParaRPr lang="en-US" altLang="ko-KR" dirty="0"/>
          </a:p>
          <a:p>
            <a:pPr lvl="2"/>
            <a:r>
              <a:rPr lang="ko-KR" altLang="en-US" dirty="0"/>
              <a:t>폴더</a:t>
            </a:r>
            <a:r>
              <a:rPr lang="en-US" altLang="ko-KR" dirty="0"/>
              <a:t> matplotlib </a:t>
            </a:r>
            <a:r>
              <a:rPr lang="ko-KR" altLang="en-US" dirty="0"/>
              <a:t>하부의 </a:t>
            </a:r>
            <a:r>
              <a:rPr lang="en-US" altLang="ko-KR" dirty="0"/>
              <a:t>pypoly.py</a:t>
            </a:r>
          </a:p>
          <a:p>
            <a:pPr lvl="1"/>
            <a:r>
              <a:rPr lang="ko-KR" altLang="en-US" dirty="0"/>
              <a:t>내부적으로 </a:t>
            </a:r>
            <a:r>
              <a:rPr lang="en-US" altLang="ko-KR" dirty="0"/>
              <a:t>Figure</a:t>
            </a:r>
            <a:r>
              <a:rPr lang="ko-KR" altLang="en-US" dirty="0"/>
              <a:t>와 </a:t>
            </a:r>
            <a:r>
              <a:rPr lang="en-US" altLang="ko-KR" dirty="0"/>
              <a:t>Axes </a:t>
            </a:r>
            <a:r>
              <a:rPr lang="ko-KR" altLang="en-US" dirty="0"/>
              <a:t>객체를 자동으로 생성하고 관리</a:t>
            </a:r>
            <a:endParaRPr lang="en-US" altLang="ko-KR" dirty="0"/>
          </a:p>
          <a:p>
            <a:pPr lvl="2"/>
            <a:r>
              <a:rPr lang="ko-KR" altLang="en-US" dirty="0"/>
              <a:t>간단한 작업에 적합</a:t>
            </a:r>
            <a:endParaRPr lang="en-US" altLang="ko-KR" dirty="0"/>
          </a:p>
          <a:p>
            <a:pPr lvl="3"/>
            <a:r>
              <a:rPr lang="ko-KR" altLang="en-US" dirty="0"/>
              <a:t>자동으로 </a:t>
            </a:r>
            <a:r>
              <a:rPr lang="en-US" altLang="ko-KR" dirty="0"/>
              <a:t>axes</a:t>
            </a:r>
            <a:r>
              <a:rPr lang="ko-KR" altLang="en-US" dirty="0"/>
              <a:t>를 생성하고 사용</a:t>
            </a:r>
            <a:endParaRPr lang="en-US" altLang="ko-KR" dirty="0"/>
          </a:p>
          <a:p>
            <a:pPr lvl="3"/>
            <a:r>
              <a:rPr lang="ko-KR" altLang="en-US" dirty="0"/>
              <a:t>직접 </a:t>
            </a:r>
            <a:r>
              <a:rPr lang="en-US" altLang="ko-KR" dirty="0"/>
              <a:t>axes </a:t>
            </a:r>
            <a:r>
              <a:rPr lang="ko-KR" altLang="en-US" dirty="0"/>
              <a:t>객체를 다룰 필요가 없음</a:t>
            </a:r>
            <a:endParaRPr lang="en-US" altLang="ko-KR" dirty="0"/>
          </a:p>
          <a:p>
            <a:pPr lvl="3"/>
            <a:r>
              <a:rPr lang="ko-KR" altLang="en-US" dirty="0"/>
              <a:t>한 두 개의 간단한 그래프를 그릴 때 매우 유용</a:t>
            </a:r>
            <a:endParaRPr lang="en-US" altLang="ko-KR" dirty="0"/>
          </a:p>
          <a:p>
            <a:pPr lvl="2"/>
            <a:r>
              <a:rPr lang="ko-KR" altLang="en-US" dirty="0"/>
              <a:t>복잡한 그래프 레이아웃을 구성할 때는 유연성이 떨어질 수 있음</a:t>
            </a:r>
            <a:endParaRPr lang="en-US" altLang="ko-KR" dirty="0"/>
          </a:p>
          <a:p>
            <a:r>
              <a:rPr lang="en-US" altLang="ko-KR" dirty="0"/>
              <a:t>Figure</a:t>
            </a:r>
            <a:r>
              <a:rPr lang="ko-KR" altLang="en-US" dirty="0"/>
              <a:t>와</a:t>
            </a:r>
            <a:r>
              <a:rPr lang="en-US" altLang="ko-KR" dirty="0"/>
              <a:t> Axes</a:t>
            </a:r>
          </a:p>
          <a:p>
            <a:pPr lvl="1"/>
            <a:r>
              <a:rPr lang="en-US" altLang="ko-KR" dirty="0"/>
              <a:t>Figure</a:t>
            </a:r>
          </a:p>
          <a:p>
            <a:pPr lvl="2"/>
            <a:r>
              <a:rPr lang="ko-KR" altLang="en-US" dirty="0"/>
              <a:t>전체 그래프가 그려질 </a:t>
            </a:r>
            <a:r>
              <a:rPr lang="en-US" altLang="ko-KR" dirty="0"/>
              <a:t>"</a:t>
            </a:r>
            <a:r>
              <a:rPr lang="ko-KR" altLang="en-US" dirty="0"/>
              <a:t>캔버스</a:t>
            </a:r>
            <a:r>
              <a:rPr lang="en-US" altLang="ko-KR" dirty="0"/>
              <a:t>“</a:t>
            </a:r>
          </a:p>
          <a:p>
            <a:pPr lvl="1"/>
            <a:r>
              <a:rPr lang="en-US" altLang="ko-KR" dirty="0"/>
              <a:t>Axes</a:t>
            </a:r>
          </a:p>
          <a:p>
            <a:pPr lvl="2"/>
            <a:r>
              <a:rPr lang="ko-KR" altLang="en-US" dirty="0"/>
              <a:t>실제 데이터를 </a:t>
            </a:r>
            <a:r>
              <a:rPr lang="ko-KR" altLang="en-US" dirty="0" err="1"/>
              <a:t>시각화하는</a:t>
            </a:r>
            <a:r>
              <a:rPr lang="ko-KR" altLang="en-US" dirty="0"/>
              <a:t> 영역을 의미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1D0D1F-FD09-4FD5-B328-08844748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902" y="1837587"/>
            <a:ext cx="52768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0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17897-D4D0-46C1-B840-FA9F2C24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SubplotSpec</a:t>
            </a:r>
            <a:r>
              <a:rPr lang="ko-KR" altLang="en-US" dirty="0"/>
              <a:t>을 사용해 중첩된 그리드 배치 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8ECDE-6F2D-435E-80CF-6576E10DF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98FAB-69EB-4B12-AA4A-BA6C56D9877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10B5C0-D73B-4730-A44C-77C31EED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87" y="1775712"/>
            <a:ext cx="5810250" cy="3400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A31AA5-CA76-4B92-9537-3EF2DB20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72" y="3211772"/>
            <a:ext cx="4154609" cy="41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04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36B91-C969-4D41-9A22-778BF8AA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기학적인 그림 그리기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0EA8A-9CC3-4C49-B55E-44350765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squiggle_xy</a:t>
            </a:r>
            <a:r>
              <a:rPr lang="en-US" altLang="ko-KR" dirty="0"/>
              <a:t>(1, 2, 1, 3)</a:t>
            </a:r>
            <a:r>
              <a:rPr lang="ko-KR" altLang="en-US" dirty="0"/>
              <a:t>으로 호출</a:t>
            </a:r>
            <a:endParaRPr lang="en-US" altLang="ko-KR" dirty="0"/>
          </a:p>
          <a:p>
            <a:pPr lvl="1"/>
            <a:r>
              <a:rPr lang="en-US" altLang="ko-KR" dirty="0"/>
              <a:t>x, y</a:t>
            </a:r>
            <a:r>
              <a:rPr lang="ko-KR" altLang="en-US" dirty="0"/>
              <a:t>의 좌표를 얻어 </a:t>
            </a:r>
            <a:r>
              <a:rPr lang="en-US" altLang="ko-KR" dirty="0"/>
              <a:t>plot()</a:t>
            </a:r>
            <a:r>
              <a:rPr lang="ko-KR" altLang="en-US" dirty="0"/>
              <a:t>으로 그린 기하학적인 그림</a:t>
            </a:r>
            <a:endParaRPr lang="en-US" altLang="ko-KR" dirty="0"/>
          </a:p>
          <a:p>
            <a:pPr lvl="1"/>
            <a:r>
              <a:rPr lang="ko-KR" altLang="en-US" dirty="0"/>
              <a:t>네 개의 인자를 정수로 적정하게 바꾸면 다양한 기하학적인 문양이 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9D5EE-1EB4-4213-BAD0-339CC530ED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sin()</a:t>
            </a:r>
            <a:r>
              <a:rPr lang="ko-KR" altLang="en-US" dirty="0"/>
              <a:t>과 </a:t>
            </a:r>
            <a:r>
              <a:rPr lang="en-US" altLang="ko-KR" dirty="0"/>
              <a:t>cos() </a:t>
            </a:r>
            <a:r>
              <a:rPr lang="ko-KR" altLang="en-US" dirty="0"/>
              <a:t>함수를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31BCB9-6158-45D8-BEFD-B4C35D58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24" y="3035226"/>
            <a:ext cx="4600575" cy="1914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8A91B2-CBC3-4DBE-929F-D8CA764FA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14" y="3035226"/>
            <a:ext cx="35337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9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12 X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의 그리드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외부 </a:t>
            </a:r>
            <a:r>
              <a:rPr lang="en-US" altLang="ko-KR" dirty="0"/>
              <a:t>4x4 </a:t>
            </a:r>
            <a:r>
              <a:rPr lang="ko-KR" altLang="en-US" dirty="0"/>
              <a:t>그리드의 각각의 내부에 다시 내부 </a:t>
            </a:r>
            <a:r>
              <a:rPr lang="en-US" altLang="ko-KR" dirty="0"/>
              <a:t>3x3 </a:t>
            </a:r>
            <a:r>
              <a:rPr lang="ko-KR" altLang="en-US" dirty="0"/>
              <a:t>그리드를 표현한 그림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개의 </a:t>
            </a:r>
            <a:r>
              <a:rPr lang="en-US" altLang="ko-KR" dirty="0" err="1"/>
              <a:t>outer_grid</a:t>
            </a:r>
            <a:r>
              <a:rPr lang="en-US" altLang="ko-KR" dirty="0"/>
              <a:t>[a, b]</a:t>
            </a:r>
            <a:r>
              <a:rPr lang="ko-KR" altLang="en-US" dirty="0"/>
              <a:t>에서 </a:t>
            </a:r>
            <a:r>
              <a:rPr lang="en-US" altLang="ko-KR" dirty="0" err="1"/>
              <a:t>subgridspec</a:t>
            </a:r>
            <a:r>
              <a:rPr lang="en-US" altLang="ko-KR" dirty="0"/>
              <a:t>(3, 3, ...)</a:t>
            </a:r>
            <a:r>
              <a:rPr lang="ko-KR" altLang="en-US" dirty="0"/>
              <a:t>으로 내부에 다시 </a:t>
            </a:r>
            <a:r>
              <a:rPr lang="en-US" altLang="ko-KR" dirty="0"/>
              <a:t>3x3</a:t>
            </a:r>
            <a:r>
              <a:rPr lang="ko-KR" altLang="en-US" dirty="0"/>
              <a:t>의 그리드를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/>
              <a:t>개의 </a:t>
            </a:r>
            <a:r>
              <a:rPr lang="en-US" altLang="ko-KR" dirty="0" err="1"/>
              <a:t>outer_grid</a:t>
            </a:r>
            <a:r>
              <a:rPr lang="en-US" altLang="ko-KR" dirty="0"/>
              <a:t>[a, b]</a:t>
            </a:r>
            <a:r>
              <a:rPr lang="ko-KR" altLang="en-US" dirty="0"/>
              <a:t>를 순회하면서 각각 </a:t>
            </a:r>
            <a:r>
              <a:rPr lang="en-US" altLang="ko-KR" dirty="0"/>
              <a:t>3x3</a:t>
            </a:r>
            <a:r>
              <a:rPr lang="ko-KR" altLang="en-US" dirty="0"/>
              <a:t>의 모든 </a:t>
            </a:r>
            <a:r>
              <a:rPr lang="ko-KR" altLang="en-US" dirty="0" err="1"/>
              <a:t>서브플롯에서</a:t>
            </a:r>
            <a:r>
              <a:rPr lang="ko-KR" altLang="en-US" dirty="0"/>
              <a:t> 기하학적인 그림을 그리고 모든 눈금</a:t>
            </a:r>
            <a:r>
              <a:rPr lang="en-US" altLang="ko-KR" dirty="0"/>
              <a:t>(ticks)</a:t>
            </a:r>
            <a:r>
              <a:rPr lang="ko-KR" altLang="en-US" dirty="0"/>
              <a:t>은 없도록 지정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A97DA-E7B3-47A5-97F8-330957BC188F}"/>
              </a:ext>
            </a:extLst>
          </p:cNvPr>
          <p:cNvSpPr txBox="1"/>
          <p:nvPr/>
        </p:nvSpPr>
        <p:spPr>
          <a:xfrm>
            <a:off x="660458" y="2050479"/>
            <a:ext cx="8038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outer_grid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fig11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add_gridspec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wspace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hspace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C8718-D8C9-4B97-9B9B-05ACD546F503}"/>
              </a:ext>
            </a:extLst>
          </p:cNvPr>
          <p:cNvSpPr txBox="1"/>
          <p:nvPr/>
        </p:nvSpPr>
        <p:spPr>
          <a:xfrm>
            <a:off x="660458" y="5271437"/>
            <a:ext cx="80382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…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.ndenumerate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.plot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squiggle_xy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xticks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yticks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7891B-1496-469C-9F20-F67A0D7643DE}"/>
              </a:ext>
            </a:extLst>
          </p:cNvPr>
          <p:cNvSpPr txBox="1"/>
          <p:nvPr/>
        </p:nvSpPr>
        <p:spPr>
          <a:xfrm>
            <a:off x="660458" y="2827539"/>
            <a:ext cx="99237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gridspec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inside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gridspec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inner_grid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outer_grid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subgridspec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wspace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hspace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inner_grid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subplots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all subplots for the inner grid.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39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36B91-C969-4D41-9A22-778BF8AA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12 X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r>
              <a:rPr lang="ko-KR" altLang="en-US" dirty="0"/>
              <a:t>의 기하학 그림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0EA8A-9CC3-4C49-B55E-44350765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9D5EE-1EB4-4213-BAD0-339CC530ED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98132E-8A0A-4B65-A8F2-70FF532B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8" y="1869520"/>
            <a:ext cx="5810250" cy="518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51DDC8-E244-43CB-9CB2-6DC08630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074" y="2196707"/>
            <a:ext cx="4255907" cy="42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9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내부 외곽선을 보이지 않게 처리하는 부분이 없는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en-US" altLang="ko-KR" dirty="0"/>
              <a:t>for </a:t>
            </a:r>
            <a:r>
              <a:rPr lang="ko-KR" altLang="en-US" dirty="0"/>
              <a:t>문장 제거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6E103D-6868-403B-8FBF-1BA91F84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22" y="2360089"/>
            <a:ext cx="5743575" cy="3705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51CEBE-090C-4E63-8B17-AD897510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40" y="2176541"/>
            <a:ext cx="4162146" cy="41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0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plt.plot</a:t>
            </a:r>
            <a:r>
              <a:rPr lang="en-US" altLang="ko-KR" dirty="0"/>
              <a:t>(</a:t>
            </a:r>
            <a:r>
              <a:rPr lang="en-US" altLang="ko-KR" dirty="0" err="1"/>
              <a:t>x_value</a:t>
            </a:r>
            <a:r>
              <a:rPr lang="en-US" altLang="ko-KR" dirty="0"/>
              <a:t>, </a:t>
            </a:r>
            <a:r>
              <a:rPr lang="en-US" altLang="ko-KR" dirty="0" err="1"/>
              <a:t>y_value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2E3F73-EDB9-4854-8274-9ACD2224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31" y="1348636"/>
            <a:ext cx="71437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36B91-C969-4D41-9A22-778BF8AA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여러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0EA8A-9CC3-4C49-B55E-44350765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marker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linestyle</a:t>
            </a:r>
            <a:endParaRPr lang="en-US" altLang="ko-KR" dirty="0"/>
          </a:p>
          <a:p>
            <a:r>
              <a:rPr lang="en-US" altLang="ko-KR" dirty="0"/>
              <a:t> color</a:t>
            </a:r>
          </a:p>
          <a:p>
            <a:r>
              <a:rPr lang="en-US" altLang="ko-KR" dirty="0"/>
              <a:t> label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9D5EE-1EB4-4213-BAD0-339CC530ED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0E2E5-BFBC-4F65-A3A7-B7C558A3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346" y="1087278"/>
            <a:ext cx="5682346" cy="63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3FE73-E45D-4426-86C0-772EBABB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en-US" altLang="ko-KR" dirty="0"/>
              <a:t>marker, linewidth, </a:t>
            </a:r>
            <a:r>
              <a:rPr lang="en-US" altLang="ko-KR" dirty="0" err="1"/>
              <a:t>linestyle</a:t>
            </a:r>
            <a:r>
              <a:rPr lang="en-US" altLang="ko-KR" dirty="0"/>
              <a:t>, label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BACA0-F6D6-4D19-BAA8-EEA9F90EE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9E2CE-55BE-46FE-B83B-804AA1FE1F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 label</a:t>
            </a:r>
            <a:r>
              <a:rPr lang="ko-KR" altLang="en-US" dirty="0"/>
              <a:t>과 함수 </a:t>
            </a:r>
            <a:r>
              <a:rPr lang="en-US" altLang="ko-KR" dirty="0"/>
              <a:t>legend()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CBD9D-3BB0-4D23-813E-7DF7962D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05" y="1439050"/>
            <a:ext cx="7710072" cy="57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0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340C7-B177-4E6A-B5D7-801EDB70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산점도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6A0109-77C4-4366-AF01-90C815343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3862404" cy="5084213"/>
          </a:xfrm>
        </p:spPr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plt.scatter</a:t>
            </a:r>
            <a:r>
              <a:rPr lang="en-US" altLang="ko-KR" dirty="0"/>
              <a:t>(x, y)</a:t>
            </a:r>
          </a:p>
          <a:p>
            <a:pPr lvl="1"/>
            <a:r>
              <a:rPr lang="ko-KR" altLang="en-US" dirty="0"/>
              <a:t>좌표 부분에 속성 </a:t>
            </a:r>
            <a:r>
              <a:rPr lang="en-US" altLang="ko-KR" dirty="0"/>
              <a:t>marker </a:t>
            </a:r>
            <a:r>
              <a:rPr lang="ko-KR" altLang="en-US" dirty="0"/>
              <a:t>유형을 찍는 </a:t>
            </a:r>
            <a:r>
              <a:rPr lang="ko-KR" altLang="en-US" dirty="0" err="1"/>
              <a:t>산점도</a:t>
            </a:r>
            <a:endParaRPr lang="en-US" altLang="ko-KR" dirty="0"/>
          </a:p>
          <a:p>
            <a:pPr lvl="1"/>
            <a:r>
              <a:rPr lang="ko-KR" altLang="en-US" dirty="0"/>
              <a:t>마커의 기본은 </a:t>
            </a:r>
            <a:r>
              <a:rPr lang="en-US" altLang="ko-KR" dirty="0"/>
              <a:t>o</a:t>
            </a:r>
            <a:r>
              <a:rPr lang="ko-KR" altLang="en-US" dirty="0"/>
              <a:t>로 작은 원</a:t>
            </a:r>
            <a:endParaRPr lang="en-US" altLang="ko-KR" dirty="0"/>
          </a:p>
          <a:p>
            <a:pPr lvl="1"/>
            <a:r>
              <a:rPr lang="ko-KR" altLang="en-US" dirty="0"/>
              <a:t>인자 </a:t>
            </a:r>
            <a:r>
              <a:rPr lang="en-US" altLang="ko-KR" dirty="0"/>
              <a:t>s</a:t>
            </a:r>
          </a:p>
          <a:p>
            <a:pPr lvl="2"/>
            <a:r>
              <a:rPr lang="ko-KR" altLang="en-US" dirty="0"/>
              <a:t>크기</a:t>
            </a:r>
            <a:r>
              <a:rPr lang="en-US" altLang="ko-KR" dirty="0"/>
              <a:t>(size)</a:t>
            </a:r>
          </a:p>
          <a:p>
            <a:pPr lvl="1"/>
            <a:r>
              <a:rPr lang="en-US" altLang="ko-KR" dirty="0"/>
              <a:t> c</a:t>
            </a:r>
          </a:p>
          <a:p>
            <a:pPr lvl="2"/>
            <a:r>
              <a:rPr lang="ko-KR" altLang="en-US" dirty="0"/>
              <a:t>색상</a:t>
            </a:r>
            <a:r>
              <a:rPr lang="en-US" altLang="ko-KR" dirty="0"/>
              <a:t>(color)</a:t>
            </a:r>
          </a:p>
          <a:p>
            <a:pPr lvl="1"/>
            <a:r>
              <a:rPr lang="en-US" altLang="ko-KR" dirty="0"/>
              <a:t> alpha</a:t>
            </a:r>
          </a:p>
          <a:p>
            <a:pPr lvl="2"/>
            <a:r>
              <a:rPr lang="ko-KR" altLang="en-US" dirty="0"/>
              <a:t>불투명도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A73830-F8DD-41B5-9A85-30E5938421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0D49EF-3D42-447F-B31A-7D292979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38" y="1133044"/>
            <a:ext cx="6290240" cy="62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57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6081</TotalTime>
  <Words>3522</Words>
  <Application>Microsoft Office PowerPoint</Application>
  <PresentationFormat>사용자 지정</PresentationFormat>
  <Paragraphs>455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Pretendard</vt:lpstr>
      <vt:lpstr>Pretendard SemiBold</vt:lpstr>
      <vt:lpstr>굴림</vt:lpstr>
      <vt:lpstr>맑은 고딕</vt:lpstr>
      <vt:lpstr>함초롬바탕</vt:lpstr>
      <vt:lpstr>Arial</vt:lpstr>
      <vt:lpstr>Consolas</vt:lpstr>
      <vt:lpstr>디자인 사용자 지정</vt:lpstr>
      <vt:lpstr>PowerPoint 프레젠테이션</vt:lpstr>
      <vt:lpstr>5.1 데이터 시각화 기초</vt:lpstr>
      <vt:lpstr>데이터 시각화 패키지 matplotlib 개요</vt:lpstr>
      <vt:lpstr>설치 확인과 한글 처리 준비</vt:lpstr>
      <vt:lpstr>plt.plot(y_value)</vt:lpstr>
      <vt:lpstr>plt.plot(x_value, y_value)</vt:lpstr>
      <vt:lpstr>그래프의 여러 속성</vt:lpstr>
      <vt:lpstr>속성 marker, linewidth, linestyle, label</vt:lpstr>
      <vt:lpstr>산점도 </vt:lpstr>
      <vt:lpstr>논리 인덱싱(Boolean indexing)</vt:lpstr>
      <vt:lpstr>산점도</vt:lpstr>
      <vt:lpstr>산점도</vt:lpstr>
      <vt:lpstr>막대 그래프</vt:lpstr>
      <vt:lpstr>속성 color </vt:lpstr>
      <vt:lpstr>돗수분포표 그림 hist()</vt:lpstr>
      <vt:lpstr>주사위 모의 실험 도수분포표</vt:lpstr>
      <vt:lpstr>Figure와 axes, 부분그림 </vt:lpstr>
      <vt:lpstr>figure와 axes 개요</vt:lpstr>
      <vt:lpstr>서브플롯과 방법</vt:lpstr>
      <vt:lpstr>plt.subplot(m, n, index)</vt:lpstr>
      <vt:lpstr>plt.subplots()</vt:lpstr>
      <vt:lpstr>plt.subplots()에서 캔버스 figure의 크기 지정 주의점</vt:lpstr>
      <vt:lpstr>plt.subplots()에서 캔버스 figure의 크기 지정</vt:lpstr>
      <vt:lpstr>서브플롯 fig.add_subplot(m, n, index) 개요</vt:lpstr>
      <vt:lpstr>서브플롯 fig.add_subplot() 활용 </vt:lpstr>
      <vt:lpstr>서브플롯 fig.add_subplot() 그리기</vt:lpstr>
      <vt:lpstr>plt.subplots()과 fig.add_subplot() 비교 </vt:lpstr>
      <vt:lpstr>5.2 맞춤형 figure 레이아웃 서브플롯</vt:lpstr>
      <vt:lpstr>GridSpec 개요</vt:lpstr>
      <vt:lpstr>슬라이스를 활용한 GridSpec</vt:lpstr>
      <vt:lpstr>GridSpec을 활용한 다양한 그리드 레이아웃</vt:lpstr>
      <vt:lpstr>삼각함수 그리기</vt:lpstr>
      <vt:lpstr>난수 [0, 1)</vt:lpstr>
      <vt:lpstr>imshow(…, cmp=“Purples”)</vt:lpstr>
      <vt:lpstr>axes.annotate()로 텍스트 추가</vt:lpstr>
      <vt:lpstr>가로와 세로 비율로 레이아웃 배치</vt:lpstr>
      <vt:lpstr>가로와 세로 비율로 레이아웃 배치 활용</vt:lpstr>
      <vt:lpstr>그리드 서브플롯의 추가와 삭제 </vt:lpstr>
      <vt:lpstr>서브플롯의 추가와 삭제</vt:lpstr>
      <vt:lpstr>그리드 서브플롯의 추가와 삭제 결과</vt:lpstr>
      <vt:lpstr>서브플롯에서 축 레이블, 제목, 눈금 등 요소들이 서로 겹치지 않도록</vt:lpstr>
      <vt:lpstr>GridSpec의 세부 조정 </vt:lpstr>
      <vt:lpstr>GridSpec의 세부 조정 </vt:lpstr>
      <vt:lpstr>결과 그림의 왼쪽과 오른쪽을 비교</vt:lpstr>
      <vt:lpstr>결과 그림의 왼쪽과 오른쪽을 비교</vt:lpstr>
      <vt:lpstr>SubplotSpec을 사용하는 GridSpec</vt:lpstr>
      <vt:lpstr>SubplotSpec을 사용하는 GridSpec 결과</vt:lpstr>
      <vt:lpstr>SubplotSpec을 사용해 중첩된 그리드 배치</vt:lpstr>
      <vt:lpstr>SubplotSpec을 사용해 중첩된 그리드 배치</vt:lpstr>
      <vt:lpstr>SubplotSpec을 사용해 중첩된 그리드 배치 결과 </vt:lpstr>
      <vt:lpstr>기학적인 그림 그리기 함수</vt:lpstr>
      <vt:lpstr>전체 12 X 12의 그리드 기초</vt:lpstr>
      <vt:lpstr>전체 12 X 12의 기하학 그림 그리기</vt:lpstr>
      <vt:lpstr>내부 외곽선을 보이지 않게 처리하는 부분이 없는 경우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m20074</dc:creator>
  <cp:lastModifiedBy>김보배</cp:lastModifiedBy>
  <cp:revision>639</cp:revision>
  <dcterms:created xsi:type="dcterms:W3CDTF">2021-04-14T04:58:56Z</dcterms:created>
  <dcterms:modified xsi:type="dcterms:W3CDTF">2024-09-24T03:38:14Z</dcterms:modified>
</cp:coreProperties>
</file>